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70"/>
  </p:notesMasterIdLst>
  <p:sldIdLst>
    <p:sldId id="283" r:id="rId5"/>
    <p:sldId id="281" r:id="rId6"/>
    <p:sldId id="339" r:id="rId7"/>
    <p:sldId id="290" r:id="rId8"/>
    <p:sldId id="289" r:id="rId9"/>
    <p:sldId id="288" r:id="rId10"/>
    <p:sldId id="340" r:id="rId11"/>
    <p:sldId id="291" r:id="rId12"/>
    <p:sldId id="343" r:id="rId13"/>
    <p:sldId id="302" r:id="rId14"/>
    <p:sldId id="341" r:id="rId15"/>
    <p:sldId id="293" r:id="rId16"/>
    <p:sldId id="295" r:id="rId17"/>
    <p:sldId id="296" r:id="rId18"/>
    <p:sldId id="344" r:id="rId19"/>
    <p:sldId id="342" r:id="rId20"/>
    <p:sldId id="352" r:id="rId21"/>
    <p:sldId id="309" r:id="rId22"/>
    <p:sldId id="312" r:id="rId23"/>
    <p:sldId id="380" r:id="rId24"/>
    <p:sldId id="379" r:id="rId25"/>
    <p:sldId id="382" r:id="rId26"/>
    <p:sldId id="383" r:id="rId27"/>
    <p:sldId id="381" r:id="rId28"/>
    <p:sldId id="345" r:id="rId29"/>
    <p:sldId id="346" r:id="rId30"/>
    <p:sldId id="353" r:id="rId31"/>
    <p:sldId id="276" r:id="rId32"/>
    <p:sldId id="277" r:id="rId33"/>
    <p:sldId id="354" r:id="rId34"/>
    <p:sldId id="367" r:id="rId35"/>
    <p:sldId id="355" r:id="rId36"/>
    <p:sldId id="368" r:id="rId37"/>
    <p:sldId id="356" r:id="rId38"/>
    <p:sldId id="351" r:id="rId39"/>
    <p:sldId id="357" r:id="rId40"/>
    <p:sldId id="358" r:id="rId41"/>
    <p:sldId id="359" r:id="rId42"/>
    <p:sldId id="369" r:id="rId43"/>
    <p:sldId id="370" r:id="rId44"/>
    <p:sldId id="372" r:id="rId45"/>
    <p:sldId id="373" r:id="rId46"/>
    <p:sldId id="374" r:id="rId47"/>
    <p:sldId id="360" r:id="rId48"/>
    <p:sldId id="361" r:id="rId49"/>
    <p:sldId id="362" r:id="rId50"/>
    <p:sldId id="363" r:id="rId51"/>
    <p:sldId id="364" r:id="rId52"/>
    <p:sldId id="365" r:id="rId53"/>
    <p:sldId id="349" r:id="rId54"/>
    <p:sldId id="257" r:id="rId55"/>
    <p:sldId id="259" r:id="rId56"/>
    <p:sldId id="260" r:id="rId57"/>
    <p:sldId id="261" r:id="rId58"/>
    <p:sldId id="262" r:id="rId59"/>
    <p:sldId id="263" r:id="rId60"/>
    <p:sldId id="264" r:id="rId61"/>
    <p:sldId id="265" r:id="rId62"/>
    <p:sldId id="266" r:id="rId63"/>
    <p:sldId id="271" r:id="rId64"/>
    <p:sldId id="272" r:id="rId65"/>
    <p:sldId id="273" r:id="rId66"/>
    <p:sldId id="274" r:id="rId67"/>
    <p:sldId id="278" r:id="rId68"/>
    <p:sldId id="371" r:id="rId6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1"/>
    <a:srgbClr val="EFF0D8"/>
    <a:srgbClr val="FFFFFF"/>
    <a:srgbClr val="DB5C1E"/>
    <a:srgbClr val="DB201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583C49A-9DA0-43B7-8FF9-634789A3A8D3}" type="datetimeFigureOut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0E8516E-F407-45A1-ADFB-B594717BA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39367-002F-4B8F-AD53-6BE6DBEB54AA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9EAA7-EE2E-4651-8FA7-ECEEF9C86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AC585-F8B6-4327-A640-11E4F045B7E0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16BB3-D02F-40F8-835F-FC3875F31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BCD0B-4F66-49C0-B1ED-CCC70FE2DAC1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65192-5692-409F-8535-8F461EFBC0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66316-1EA5-4676-800A-FE63DBF24D73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1715C-A58E-43E6-AEB4-6DF54B2B2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A28E0-5A8B-4CC0-B726-C5F19DCEB2C3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34633-D587-4702-BC31-C58FFB62B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13F1E-BFFA-417E-AAA8-4715E58C8DC9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91C34-9B38-46E3-87DE-DBDBC4BE0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881BC-04E9-45F7-9C90-23FC4002DE09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ABE45-0590-4ED3-9896-E00337E3B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C625B-A77F-43FC-B545-7100DFD9FE7C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5CF9D-D798-4B45-BB1E-18B7C56AC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CEE0F-945C-4A69-A534-D540D0833587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F50B6-FB63-4DBC-BEAD-4D2BF1531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48C15-B942-4F7C-A300-E3F5F7A2D563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B0453-6344-467F-B3C9-CD198A342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5D4AD-B6F7-4844-91A6-39850881E2E1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0BB7A-8342-4D02-BA97-C9334800C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7704B-C6B3-4356-B74A-03A46D22C2DE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49D00-0EFE-4511-B164-AA0FB6622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89918-4CA1-4E4F-BC56-AED157E2514F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9A762-D6B5-47B4-837D-922E59E08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722AF-C950-492C-8408-357F2B50CFD0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20E6B-A1E2-4147-98F7-9F04AA5AC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C5EDF-60A0-4557-8CC4-AAE37B4531EB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A0567-F3DE-4CDC-949B-B41BF9293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395F6-961F-4AE1-BBB4-5C6DE8043F65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82E67-D09B-44D5-80D5-F22EA499B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642D2-6A31-43B2-9805-FD76BBCAD7C9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8A4F7-E9E6-40EA-9C03-44A5F9471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4E845-B03C-40F4-A3AD-99EE25693AA5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82022-4E52-45B3-9E4A-097271305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BDFFE7-F823-441E-A081-BFC5D97CFCED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68121-BD2E-4A5E-95E0-547981C416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B211B-F623-4697-AA34-C087321462D6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54FF1-7AEA-43A7-BFBD-FEBEBD2A4F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56460A-E0AB-4011-8D90-208E18AEE067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28F78B-66C5-41D0-9051-73B943494A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7A0DB9-7918-4DBC-964E-3BDD11BCFDE7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A7005-2DC3-4E8A-81AA-6EEDBD490F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68971-738B-4E09-9543-49A5A319D8DE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D5823-AC1A-4180-824A-E11A78DCF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BD889E-616D-4044-85E1-EC228326608A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D85C18-3170-49AC-91C4-6283B1DE3F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F04EDD-5DBF-4ABA-8BF0-03B0A866C363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5CBD6-93D6-42D5-BD3D-CC212350F0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F22DF4-FB51-4E27-9090-DCC7A2790820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CF46E-0EFE-4A3F-8F7A-0BB4E39552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13EB6B-FDD4-437E-8ADC-58877AB0E650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EA2096-A5FE-45A2-B055-526D5EB66E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8644F5-DBBF-46F7-BC96-D9565258C6E3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20DC4-0874-4158-AD16-29EBC9D18D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1A415D-30A7-4DFF-98AA-8EF78DC5D5A0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107F93-2994-4C9A-82EA-D48FF283BF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FA9D4B-9FA7-4D5B-AE04-8C33A25D2258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26D13-5E5D-4D23-8674-44551CF691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013628-8797-439C-A9DB-DBA7856744BE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608676-E255-4165-AAB3-C93AD46C4C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5BB38F-ABFB-4396-B6F1-06F9D453A0B7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5DB345-703E-4A18-ACEE-4080D6FCAF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7410B4-CAB5-457D-92A2-CC47ED29A0D8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2F1C4-0B11-47B2-BB6E-2D7F1FAF06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F8822-F8B7-42B7-B471-376BBF9CF892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7C2C5-2B28-42CB-8652-A4594706B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63D6A5-CAD8-4381-A90E-12558D0C0D54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DE146-0624-44A2-A0A3-701DAAEAC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37D0F2-C14C-4C50-A715-E142AB36C4AB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861A7-3C76-4ACF-83C8-5FDE8A4671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57853A-638D-4771-8B7F-E4E47E7FAE0E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F84D2-6464-47BD-B4D1-759632B507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496543-1E87-49A3-B86D-BBD52D72C0B7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43704-938F-4E91-A513-582030EA60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96A049-BB8C-4936-904F-CB02795F13A0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7CD2F-6D78-45B7-A1DC-49EE6B1B63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19D1C7-C1DA-4787-B1EB-3FB4C5F8AD2F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023C4B-20AA-41ED-BE5B-A4CF55BE8E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9CFF7C-9E89-49F9-906B-C0497611DE62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177B8-1592-44BC-A204-3D1756D1E3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6FFBC6-F0F1-486B-8CA3-CB97A1036FD1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3E8A99-AC60-4563-BF89-3076FD6E37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725FFAD-DE79-400D-81AA-D6C5C55B3C82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E61CE5A-2F46-4A6B-9BDE-A735EB5670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95F4F-76AB-4084-8AD5-A6876C6F0C0B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EA117-5D8E-4A29-A683-1F742B6C2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1B52F-65FE-4000-97C6-BD37F0EF3134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0CDDE-2793-43C8-93EB-23B7BE4565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73485-7F60-414E-AAB0-BA32D6B49CF0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6EF8F-930D-4BD4-98DA-C6AD6727C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1B4A3-B14E-4323-96A8-17726834A2B6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5F1CA-E25D-49FF-A92F-57D92E149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37B4E-A63E-454B-9FE9-4A6E303E56F2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70529-E21B-4DB9-B461-C2AF421B2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1621E3-4913-4210-A6FF-6405FB534846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D60F7E5-CF47-4E50-93B2-E430FAC66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2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3001724A-4176-44B7-90D3-55BAA2C57C8E}" type="datetime1">
              <a:rPr lang="en-US"/>
              <a:pPr>
                <a:defRPr/>
              </a:pPr>
              <a:t>2/10/2010</a:t>
            </a:fld>
            <a:endParaRPr lang="en-US"/>
          </a:p>
        </p:txBody>
      </p:sp>
      <p:sp>
        <p:nvSpPr>
          <p:cNvPr id="132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4CBF2A7-14B1-4E80-B170-A1AC44B12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82D1E49A-C079-4367-8FDD-C152414DE118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2CD8C37-BCD6-470B-86CA-EFEEED4636D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C30AA5A5-93E4-4D8E-9F2A-1219C72E3BDC}" type="datetime1">
              <a:rPr lang="en-US"/>
              <a:pPr/>
              <a:t>2/10/2010</a:t>
            </a:fld>
            <a:endParaRPr lang="en-US"/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B5E4AB2-0D91-4F95-8111-CC25B819BDF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8.wmf"/><Relationship Id="rId9" Type="http://schemas.openxmlformats.org/officeDocument/2006/relationships/image" Target="../media/image2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ja-beachclub.com/bajaes/asp/zonavip_in.aspx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ia.cpuc.ca.gov/CommChong/post/Recovery-Act-Funds-for-Smart-Grid.aspx" TargetMode="External"/><Relationship Id="rId2" Type="http://schemas.openxmlformats.org/officeDocument/2006/relationships/hyperlink" Target="http://www.nytimes.com/2009/01/26/technology/26techjobs.html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whydom.com/2009/02/19/the-recovery-act-delivers-broadband-growth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ctrTitle"/>
          </p:nvPr>
        </p:nvSpPr>
        <p:spPr>
          <a:xfrm>
            <a:off x="0" y="1524000"/>
            <a:ext cx="9144000" cy="1470025"/>
          </a:xfrm>
        </p:spPr>
        <p:txBody>
          <a:bodyPr/>
          <a:lstStyle/>
          <a:p>
            <a:pPr eaLnBrk="1" hangingPunct="1"/>
            <a:r>
              <a:rPr lang="en-US" sz="4000" b="1" smtClean="0"/>
              <a:t>“Thinking 21</a:t>
            </a:r>
            <a:r>
              <a:rPr lang="en-US" sz="4000" b="1" baseline="30000" smtClean="0"/>
              <a:t>st</a:t>
            </a:r>
            <a:r>
              <a:rPr lang="en-US" sz="4000" b="1" smtClean="0"/>
              <a:t> Century”</a:t>
            </a:r>
            <a:r>
              <a:rPr lang="en-US" sz="3200" b="1" smtClean="0"/>
              <a:t/>
            </a:r>
            <a:br>
              <a:rPr lang="en-US" sz="3200" b="1" smtClean="0"/>
            </a:br>
            <a:r>
              <a:rPr lang="en-US" sz="3200" b="1" smtClean="0"/>
              <a:t/>
            </a:r>
            <a:br>
              <a:rPr lang="en-US" sz="3200" b="1" smtClean="0"/>
            </a:br>
            <a:r>
              <a:rPr lang="en-US" sz="3200" b="1" smtClean="0"/>
              <a:t>presented to </a:t>
            </a:r>
            <a:br>
              <a:rPr lang="en-US" sz="3200" b="1" smtClean="0"/>
            </a:br>
            <a:r>
              <a:rPr lang="en-US" sz="3200" b="1" smtClean="0"/>
              <a:t/>
            </a:r>
            <a:br>
              <a:rPr lang="en-US" sz="3200" b="1" smtClean="0"/>
            </a:br>
            <a:r>
              <a:rPr lang="en-US" sz="3200" b="1" smtClean="0"/>
              <a:t>2010 Legislative Policy Conference</a:t>
            </a:r>
            <a:br>
              <a:rPr lang="en-US" sz="3200" b="1" smtClean="0"/>
            </a:br>
            <a:r>
              <a:rPr lang="en-US" sz="3200" b="1" smtClean="0"/>
              <a:t>State of Minnesota</a:t>
            </a:r>
          </a:p>
        </p:txBody>
      </p:sp>
      <p:sp>
        <p:nvSpPr>
          <p:cNvPr id="29698" name="Rectang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82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smtClean="0">
                <a:solidFill>
                  <a:schemeClr val="tx1"/>
                </a:solidFill>
              </a:rPr>
              <a:t>P.K. Agarwal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smtClean="0">
                <a:solidFill>
                  <a:schemeClr val="tx1"/>
                </a:solidFill>
              </a:rPr>
              <a:t>Chief Technology Officer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smtClean="0">
                <a:solidFill>
                  <a:schemeClr val="tx1"/>
                </a:solidFill>
              </a:rPr>
              <a:t>State of California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gr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2"/>
          <p:cNvSpPr txBox="1">
            <a:spLocks noChangeArrowheads="1"/>
          </p:cNvSpPr>
          <p:nvPr/>
        </p:nvSpPr>
        <p:spPr bwMode="auto">
          <a:xfrm>
            <a:off x="2286000" y="2895600"/>
            <a:ext cx="609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/>
              <a:t>20</a:t>
            </a:r>
            <a:r>
              <a:rPr lang="en-US" sz="6000" b="1" baseline="30000"/>
              <a:t>th</a:t>
            </a:r>
            <a:r>
              <a:rPr lang="en-US" sz="6000" b="1"/>
              <a:t> Century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 cstate="print"/>
          <a:srcRect l="11719" t="21484" r="6250" b="13800"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41986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Conquering the Last Mile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Good Roads Movement</a:t>
            </a:r>
          </a:p>
        </p:txBody>
      </p:sp>
      <p:sp>
        <p:nvSpPr>
          <p:cNvPr id="4301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1" name="Picture 4" descr="ihy02044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0"/>
            <a:ext cx="6934200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/>
          </p:nvPr>
        </p:nvSpPr>
        <p:spPr>
          <a:xfrm>
            <a:off x="5029200" y="457200"/>
            <a:ext cx="4419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World Wide Catalog!</a:t>
            </a:r>
          </a:p>
        </p:txBody>
      </p:sp>
      <p:pic>
        <p:nvPicPr>
          <p:cNvPr id="44034" name="Picture 3" descr="searsandroebuck19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53848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5410200" y="2286000"/>
            <a:ext cx="37338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400"/>
              <a:t>“You may go to an average store, spend valuable time and select from a limited stock or have our BIG STORE of </a:t>
            </a:r>
            <a:r>
              <a:rPr lang="en-US" sz="2400">
                <a:solidFill>
                  <a:srgbClr val="BC4C4C"/>
                </a:solidFill>
              </a:rPr>
              <a:t>W</a:t>
            </a:r>
            <a:r>
              <a:rPr lang="en-US" sz="2400"/>
              <a:t>ORLD </a:t>
            </a:r>
            <a:r>
              <a:rPr lang="en-US" sz="2400">
                <a:solidFill>
                  <a:srgbClr val="BC4C4C"/>
                </a:solidFill>
              </a:rPr>
              <a:t>W</a:t>
            </a:r>
            <a:r>
              <a:rPr lang="en-US" sz="2400"/>
              <a:t>IDE STOCK come to you at ECONOMY PRICES in this catalogue – THE MODERN WAY!”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 descr="Late_model_Ford_Model_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4450"/>
            <a:ext cx="7467600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-26988"/>
            <a:ext cx="71628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2"/>
          <p:cNvSpPr txBox="1">
            <a:spLocks noChangeArrowheads="1"/>
          </p:cNvSpPr>
          <p:nvPr/>
        </p:nvSpPr>
        <p:spPr bwMode="auto">
          <a:xfrm>
            <a:off x="2286000" y="2895600"/>
            <a:ext cx="609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/>
              <a:t>21</a:t>
            </a:r>
            <a:r>
              <a:rPr lang="en-US" sz="6000" b="1" baseline="30000"/>
              <a:t>th</a:t>
            </a:r>
            <a:r>
              <a:rPr lang="en-US" sz="6000" b="1"/>
              <a:t> Century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 noChangeArrowheads="1"/>
          </p:cNvPicPr>
          <p:nvPr/>
        </p:nvPicPr>
        <p:blipFill>
          <a:blip r:embed="rId2" cstate="print">
            <a:lum bright="64000" contrast="-54000"/>
          </a:blip>
          <a:srcRect/>
          <a:stretch>
            <a:fillRect/>
          </a:stretch>
        </p:blipFill>
        <p:spPr bwMode="auto">
          <a:xfrm>
            <a:off x="0" y="0"/>
            <a:ext cx="96774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2057400" y="1447800"/>
            <a:ext cx="5181600" cy="56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/>
              <a:t>The Vision of the Future</a:t>
            </a:r>
          </a:p>
          <a:p>
            <a:pPr algn="ctr">
              <a:spcBef>
                <a:spcPct val="50000"/>
              </a:spcBef>
            </a:pPr>
            <a:r>
              <a:rPr lang="en-US" sz="4400"/>
              <a:t>Network Everything</a:t>
            </a:r>
          </a:p>
          <a:p>
            <a:pPr algn="ctr">
              <a:spcBef>
                <a:spcPct val="50000"/>
              </a:spcBef>
            </a:pPr>
            <a:r>
              <a:rPr lang="en-US" sz="4400"/>
              <a:t>Secure Robust Infrastructure</a:t>
            </a:r>
          </a:p>
          <a:p>
            <a:pPr algn="ctr">
              <a:spcBef>
                <a:spcPct val="50000"/>
              </a:spcBef>
            </a:pP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-8819002642002_Side-By-S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4979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1929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04800"/>
            <a:ext cx="443706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WordArt 3"/>
          <p:cNvSpPr>
            <a:spLocks noChangeArrowheads="1" noChangeShapeType="1" noTextEdit="1"/>
          </p:cNvSpPr>
          <p:nvPr/>
        </p:nvSpPr>
        <p:spPr bwMode="auto">
          <a:xfrm>
            <a:off x="2057400" y="381000"/>
            <a:ext cx="5029200" cy="1447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Remaking the "Graduate"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Freeform 2"/>
          <p:cNvSpPr>
            <a:spLocks/>
          </p:cNvSpPr>
          <p:nvPr/>
        </p:nvSpPr>
        <p:spPr bwMode="auto">
          <a:xfrm>
            <a:off x="1600200" y="1676400"/>
            <a:ext cx="2667000" cy="1371600"/>
          </a:xfrm>
          <a:custGeom>
            <a:avLst/>
            <a:gdLst/>
            <a:ahLst/>
            <a:cxnLst>
              <a:cxn ang="0">
                <a:pos x="1680" y="864"/>
              </a:cxn>
              <a:cxn ang="0">
                <a:pos x="672" y="240"/>
              </a:cxn>
              <a:cxn ang="0">
                <a:pos x="768" y="480"/>
              </a:cxn>
              <a:cxn ang="0">
                <a:pos x="0" y="0"/>
              </a:cxn>
            </a:cxnLst>
            <a:rect l="0" t="0" r="r" b="b"/>
            <a:pathLst>
              <a:path w="1680" h="864">
                <a:moveTo>
                  <a:pt x="1680" y="864"/>
                </a:moveTo>
                <a:lnTo>
                  <a:pt x="672" y="240"/>
                </a:lnTo>
                <a:lnTo>
                  <a:pt x="768" y="480"/>
                </a:lnTo>
                <a:lnTo>
                  <a:pt x="0" y="0"/>
                </a:ln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8723" name="Freeform 3"/>
          <p:cNvSpPr>
            <a:spLocks/>
          </p:cNvSpPr>
          <p:nvPr/>
        </p:nvSpPr>
        <p:spPr bwMode="auto">
          <a:xfrm>
            <a:off x="4495800" y="1219200"/>
            <a:ext cx="2362200" cy="1752600"/>
          </a:xfrm>
          <a:custGeom>
            <a:avLst/>
            <a:gdLst/>
            <a:ahLst/>
            <a:cxnLst>
              <a:cxn ang="0">
                <a:pos x="0" y="1104"/>
              </a:cxn>
              <a:cxn ang="0">
                <a:pos x="1104" y="432"/>
              </a:cxn>
              <a:cxn ang="0">
                <a:pos x="768" y="432"/>
              </a:cxn>
              <a:cxn ang="0">
                <a:pos x="1488" y="0"/>
              </a:cxn>
            </a:cxnLst>
            <a:rect l="0" t="0" r="r" b="b"/>
            <a:pathLst>
              <a:path w="1488" h="1104">
                <a:moveTo>
                  <a:pt x="0" y="1104"/>
                </a:moveTo>
                <a:lnTo>
                  <a:pt x="1104" y="432"/>
                </a:lnTo>
                <a:lnTo>
                  <a:pt x="768" y="432"/>
                </a:lnTo>
                <a:lnTo>
                  <a:pt x="1488" y="0"/>
                </a:ln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8724" name="Freeform 4"/>
          <p:cNvSpPr>
            <a:spLocks/>
          </p:cNvSpPr>
          <p:nvPr/>
        </p:nvSpPr>
        <p:spPr bwMode="auto">
          <a:xfrm>
            <a:off x="4495800" y="3124200"/>
            <a:ext cx="2743200" cy="381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08" y="240"/>
              </a:cxn>
              <a:cxn ang="0">
                <a:pos x="768" y="48"/>
              </a:cxn>
              <a:cxn ang="0">
                <a:pos x="1728" y="240"/>
              </a:cxn>
            </a:cxnLst>
            <a:rect l="0" t="0" r="r" b="b"/>
            <a:pathLst>
              <a:path w="1728" h="240">
                <a:moveTo>
                  <a:pt x="0" y="0"/>
                </a:moveTo>
                <a:lnTo>
                  <a:pt x="1008" y="240"/>
                </a:lnTo>
                <a:lnTo>
                  <a:pt x="768" y="48"/>
                </a:lnTo>
                <a:lnTo>
                  <a:pt x="1728" y="240"/>
                </a:ln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8725" name="Freeform 5"/>
          <p:cNvSpPr>
            <a:spLocks/>
          </p:cNvSpPr>
          <p:nvPr/>
        </p:nvSpPr>
        <p:spPr bwMode="auto">
          <a:xfrm>
            <a:off x="4419600" y="3200400"/>
            <a:ext cx="838200" cy="2286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0" y="864"/>
              </a:cxn>
              <a:cxn ang="0">
                <a:pos x="288" y="624"/>
              </a:cxn>
              <a:cxn ang="0">
                <a:pos x="528" y="1440"/>
              </a:cxn>
            </a:cxnLst>
            <a:rect l="0" t="0" r="r" b="b"/>
            <a:pathLst>
              <a:path w="528" h="1440">
                <a:moveTo>
                  <a:pt x="0" y="0"/>
                </a:moveTo>
                <a:lnTo>
                  <a:pt x="240" y="864"/>
                </a:lnTo>
                <a:lnTo>
                  <a:pt x="288" y="624"/>
                </a:lnTo>
                <a:lnTo>
                  <a:pt x="528" y="1440"/>
                </a:ln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8726" name="Freeform 6"/>
          <p:cNvSpPr>
            <a:spLocks/>
          </p:cNvSpPr>
          <p:nvPr/>
        </p:nvSpPr>
        <p:spPr bwMode="auto">
          <a:xfrm>
            <a:off x="990600" y="3200400"/>
            <a:ext cx="3352800" cy="1752600"/>
          </a:xfrm>
          <a:custGeom>
            <a:avLst/>
            <a:gdLst/>
            <a:ahLst/>
            <a:cxnLst>
              <a:cxn ang="0">
                <a:pos x="2112" y="0"/>
              </a:cxn>
              <a:cxn ang="0">
                <a:pos x="816" y="576"/>
              </a:cxn>
              <a:cxn ang="0">
                <a:pos x="1200" y="576"/>
              </a:cxn>
              <a:cxn ang="0">
                <a:pos x="0" y="1104"/>
              </a:cxn>
            </a:cxnLst>
            <a:rect l="0" t="0" r="r" b="b"/>
            <a:pathLst>
              <a:path w="2112" h="1104">
                <a:moveTo>
                  <a:pt x="2112" y="0"/>
                </a:moveTo>
                <a:lnTo>
                  <a:pt x="816" y="576"/>
                </a:lnTo>
                <a:lnTo>
                  <a:pt x="1200" y="576"/>
                </a:lnTo>
                <a:lnTo>
                  <a:pt x="0" y="1104"/>
                </a:ln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727" name="Picture 7" descr="MCHH00916_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304800"/>
            <a:ext cx="1905000" cy="1531938"/>
          </a:xfrm>
          <a:prstGeom prst="rect">
            <a:avLst/>
          </a:prstGeom>
          <a:noFill/>
        </p:spPr>
      </p:pic>
      <p:pic>
        <p:nvPicPr>
          <p:cNvPr id="158728" name="Picture 8" descr="MCj0296118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4648200"/>
            <a:ext cx="2341563" cy="1943100"/>
          </a:xfrm>
          <a:prstGeom prst="rect">
            <a:avLst/>
          </a:prstGeom>
          <a:noFill/>
        </p:spPr>
      </p:pic>
      <p:pic>
        <p:nvPicPr>
          <p:cNvPr id="158729" name="Picture 9" descr="MCj0237649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886200"/>
            <a:ext cx="2897188" cy="2479675"/>
          </a:xfrm>
          <a:prstGeom prst="rect">
            <a:avLst/>
          </a:prstGeom>
          <a:noFill/>
        </p:spPr>
      </p:pic>
      <p:pic>
        <p:nvPicPr>
          <p:cNvPr id="158730" name="Picture 10" descr="MCj0280971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2667000"/>
            <a:ext cx="2312988" cy="2197100"/>
          </a:xfrm>
          <a:prstGeom prst="rect">
            <a:avLst/>
          </a:prstGeom>
          <a:noFill/>
        </p:spPr>
      </p:pic>
      <p:pic>
        <p:nvPicPr>
          <p:cNvPr id="158731" name="Picture 11" descr="MCj0280367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685800"/>
            <a:ext cx="1747838" cy="1852613"/>
          </a:xfrm>
          <a:prstGeom prst="rect">
            <a:avLst/>
          </a:prstGeom>
          <a:noFill/>
        </p:spPr>
      </p:pic>
      <p:pic>
        <p:nvPicPr>
          <p:cNvPr id="158732" name="Picture 12" descr="j0234459[1]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0400" y="2057400"/>
            <a:ext cx="2503488" cy="1971675"/>
          </a:xfrm>
          <a:prstGeom prst="rect">
            <a:avLst/>
          </a:prstGeom>
          <a:noFill/>
        </p:spPr>
      </p:pic>
      <p:sp>
        <p:nvSpPr>
          <p:cNvPr id="158733" name="Freeform 13"/>
          <p:cNvSpPr>
            <a:spLocks/>
          </p:cNvSpPr>
          <p:nvPr/>
        </p:nvSpPr>
        <p:spPr bwMode="auto">
          <a:xfrm>
            <a:off x="3810000" y="1524000"/>
            <a:ext cx="533400" cy="533400"/>
          </a:xfrm>
          <a:custGeom>
            <a:avLst/>
            <a:gdLst/>
            <a:ahLst/>
            <a:cxnLst>
              <a:cxn ang="0">
                <a:pos x="1680" y="864"/>
              </a:cxn>
              <a:cxn ang="0">
                <a:pos x="672" y="240"/>
              </a:cxn>
              <a:cxn ang="0">
                <a:pos x="768" y="480"/>
              </a:cxn>
              <a:cxn ang="0">
                <a:pos x="0" y="0"/>
              </a:cxn>
            </a:cxnLst>
            <a:rect l="0" t="0" r="r" b="b"/>
            <a:pathLst>
              <a:path w="1680" h="864">
                <a:moveTo>
                  <a:pt x="1680" y="864"/>
                </a:moveTo>
                <a:lnTo>
                  <a:pt x="672" y="240"/>
                </a:lnTo>
                <a:lnTo>
                  <a:pt x="768" y="480"/>
                </a:lnTo>
                <a:lnTo>
                  <a:pt x="0" y="0"/>
                </a:ln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158734" name="Object 14"/>
          <p:cNvGraphicFramePr>
            <a:graphicFrameLocks noChangeAspect="1"/>
          </p:cNvGraphicFramePr>
          <p:nvPr/>
        </p:nvGraphicFramePr>
        <p:xfrm>
          <a:off x="2819400" y="0"/>
          <a:ext cx="2176463" cy="1708150"/>
        </p:xfrm>
        <a:graphic>
          <a:graphicData uri="http://schemas.openxmlformats.org/presentationml/2006/ole">
            <p:oleObj spid="_x0000_s158734" name="Bitmap Image" r:id="rId10" imgW="3591426" imgH="2819794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74638"/>
            <a:ext cx="7086600" cy="868362"/>
          </a:xfrm>
        </p:spPr>
        <p:txBody>
          <a:bodyPr/>
          <a:lstStyle/>
          <a:p>
            <a:r>
              <a:rPr lang="en-US" sz="4000"/>
              <a:t>Everything–Smart Everything Connected–Everything Digital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447800"/>
            <a:ext cx="8382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900"/>
              <a:t>Everything is Going Digital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Computers (ENIAC) – 1946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Letters (e-mail) – 1960s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Slide rules (calculators) – 1972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Watches – 1973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Pinball (video games) – 1975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Telephone backbone – 1980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Music (CDs) – 1982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Maps (GSM) – 1994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Videos (DVD) – 1995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Television (DSS) – 1994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Cinema  – 2000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Cameras – 2000</a:t>
            </a:r>
            <a:br>
              <a:rPr lang="en-US" sz="2000"/>
            </a:br>
            <a:r>
              <a:rPr lang="en-US" sz="2000"/>
              <a:t>Telephone (VOIP) -- 2003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Household appliances – ?</a:t>
            </a:r>
          </a:p>
        </p:txBody>
      </p:sp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524000"/>
            <a:ext cx="4191000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77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886200"/>
            <a:ext cx="19812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77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276600"/>
            <a:ext cx="2819400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770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5029200"/>
            <a:ext cx="3124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“Pay as You Drive”</a:t>
            </a:r>
          </a:p>
        </p:txBody>
      </p:sp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2" cstate="print"/>
          <a:srcRect t="17479" r="23560" b="7649"/>
          <a:stretch>
            <a:fillRect/>
          </a:stretch>
        </p:blipFill>
        <p:spPr bwMode="auto">
          <a:xfrm>
            <a:off x="381000" y="1371600"/>
            <a:ext cx="8458200" cy="5486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Tagged, You Are It!</a:t>
            </a:r>
          </a:p>
        </p:txBody>
      </p:sp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2" cstate="print"/>
          <a:srcRect l="10474" t="17155" r="10425" b="8626"/>
          <a:stretch>
            <a:fillRect/>
          </a:stretch>
        </p:blipFill>
        <p:spPr bwMode="auto">
          <a:xfrm>
            <a:off x="2590800" y="1828800"/>
            <a:ext cx="6096000" cy="42894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62820" name="Picture 4" descr="news_vipchi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581400"/>
            <a:ext cx="3276600" cy="2638425"/>
          </a:xfrm>
          <a:prstGeom prst="rect">
            <a:avLst/>
          </a:prstGeom>
          <a:noFill/>
        </p:spPr>
      </p:pic>
      <p:pic>
        <p:nvPicPr>
          <p:cNvPr id="162821" name="Picture 5"/>
          <p:cNvPicPr>
            <a:picLocks noChangeAspect="1" noChangeArrowheads="1"/>
          </p:cNvPicPr>
          <p:nvPr/>
        </p:nvPicPr>
        <p:blipFill>
          <a:blip r:embed="rId5" cstate="print"/>
          <a:srcRect l="15601" t="38640" r="40454" b="10579"/>
          <a:stretch>
            <a:fillRect/>
          </a:stretch>
        </p:blipFill>
        <p:spPr bwMode="auto">
          <a:xfrm>
            <a:off x="3276600" y="1773238"/>
            <a:ext cx="5867400" cy="50847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 cstate="print"/>
          <a:srcRect t="17712" r="1855" b="11333"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60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Someone Hacked Into My Shoe!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0" name="Object 2"/>
          <p:cNvGraphicFramePr>
            <a:graphicFrameLocks noChangeAspect="1"/>
          </p:cNvGraphicFramePr>
          <p:nvPr/>
        </p:nvGraphicFramePr>
        <p:xfrm>
          <a:off x="1104900" y="777875"/>
          <a:ext cx="7481888" cy="5695950"/>
        </p:xfrm>
        <a:graphic>
          <a:graphicData uri="http://schemas.openxmlformats.org/presentationml/2006/ole">
            <p:oleObj spid="_x0000_s104450" name="Chart" r:id="rId3" imgW="7467600" imgH="5695846" progId="MSGraph.Chart.8">
              <p:embed followColorScheme="full"/>
            </p:oleObj>
          </a:graphicData>
        </a:graphic>
      </p:graphicFrame>
      <p:sp>
        <p:nvSpPr>
          <p:cNvPr id="104451" name="Line 3"/>
          <p:cNvSpPr>
            <a:spLocks noChangeShapeType="1"/>
          </p:cNvSpPr>
          <p:nvPr/>
        </p:nvSpPr>
        <p:spPr bwMode="auto">
          <a:xfrm>
            <a:off x="3276600" y="1066800"/>
            <a:ext cx="1752600" cy="381000"/>
          </a:xfrm>
          <a:prstGeom prst="line">
            <a:avLst/>
          </a:prstGeom>
          <a:noFill/>
          <a:ln w="10795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Fastest Growing Occupations</a:t>
            </a:r>
          </a:p>
        </p:txBody>
      </p:sp>
      <p:grpSp>
        <p:nvGrpSpPr>
          <p:cNvPr id="105474" name="Group 6"/>
          <p:cNvGrpSpPr>
            <a:grpSpLocks/>
          </p:cNvGrpSpPr>
          <p:nvPr/>
        </p:nvGrpSpPr>
        <p:grpSpPr bwMode="auto">
          <a:xfrm>
            <a:off x="0" y="1600200"/>
            <a:ext cx="9144000" cy="5257800"/>
            <a:chOff x="0" y="2064"/>
            <a:chExt cx="3936" cy="1842"/>
          </a:xfrm>
        </p:grpSpPr>
        <p:pic>
          <p:nvPicPr>
            <p:cNvPr id="10547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23750" t="25575" r="60309" b="56847"/>
            <a:stretch>
              <a:fillRect/>
            </a:stretch>
          </p:blipFill>
          <p:spPr bwMode="auto">
            <a:xfrm>
              <a:off x="0" y="2064"/>
              <a:ext cx="2784" cy="1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47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50136" t="25575" r="43268" b="56847"/>
            <a:stretch>
              <a:fillRect/>
            </a:stretch>
          </p:blipFill>
          <p:spPr bwMode="auto">
            <a:xfrm>
              <a:off x="2784" y="2064"/>
              <a:ext cx="1152" cy="1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ext Box 4"/>
          <p:cNvSpPr txBox="1">
            <a:spLocks noChangeArrowheads="1"/>
          </p:cNvSpPr>
          <p:nvPr/>
        </p:nvSpPr>
        <p:spPr bwMode="auto">
          <a:xfrm>
            <a:off x="1905000" y="1981200"/>
            <a:ext cx="5791200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/>
              <a:t>#1</a:t>
            </a:r>
          </a:p>
          <a:p>
            <a:pPr algn="ctr">
              <a:spcBef>
                <a:spcPct val="50000"/>
              </a:spcBef>
            </a:pPr>
            <a:r>
              <a:rPr lang="en-US" sz="6600"/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lum bright="86000" contrast="70000"/>
          </a:blip>
          <a:srcRect/>
          <a:stretch>
            <a:fillRect/>
          </a:stretch>
        </p:blipFill>
        <p:spPr bwMode="auto">
          <a:xfrm>
            <a:off x="4800600" y="1371600"/>
            <a:ext cx="41973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lum bright="86000" contrast="70000"/>
          </a:blip>
          <a:srcRect/>
          <a:stretch>
            <a:fillRect/>
          </a:stretch>
        </p:blipFill>
        <p:spPr bwMode="auto">
          <a:xfrm>
            <a:off x="990600" y="1371600"/>
            <a:ext cx="376078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Text Box 5"/>
          <p:cNvSpPr txBox="1">
            <a:spLocks noChangeArrowheads="1"/>
          </p:cNvSpPr>
          <p:nvPr/>
        </p:nvSpPr>
        <p:spPr bwMode="auto">
          <a:xfrm>
            <a:off x="0" y="266700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endParaRPr lang="en-US" sz="3600" b="1">
              <a:solidFill>
                <a:srgbClr val="DB5C1E"/>
              </a:solidFill>
              <a:latin typeface="Calibri" pitchFamily="34" charset="0"/>
              <a:ea typeface="ＭＳ Ｐゴシック"/>
              <a:cs typeface="Arial" charset="0"/>
            </a:endParaRPr>
          </a:p>
        </p:txBody>
      </p:sp>
      <p:sp>
        <p:nvSpPr>
          <p:cNvPr id="107524" name="TextBox 4"/>
          <p:cNvSpPr txBox="1">
            <a:spLocks noChangeArrowheads="1"/>
          </p:cNvSpPr>
          <p:nvPr/>
        </p:nvSpPr>
        <p:spPr bwMode="auto">
          <a:xfrm>
            <a:off x="1066800" y="2819400"/>
            <a:ext cx="289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371600" y="1752600"/>
            <a:ext cx="3048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200" b="1" i="1" u="sng">
                <a:latin typeface="Calibri" pitchFamily="34" charset="0"/>
              </a:rPr>
              <a:t>California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 b="1" i="1">
                <a:latin typeface="Calibri" pitchFamily="34" charset="0"/>
              </a:rPr>
              <a:t>$3 billion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 b="1" i="1">
                <a:latin typeface="Calibri" pitchFamily="34" charset="0"/>
              </a:rPr>
              <a:t>130 </a:t>
            </a:r>
            <a:r>
              <a:rPr lang="en-US" sz="3200" b="1">
                <a:latin typeface="Calibri" pitchFamily="34" charset="0"/>
              </a:rPr>
              <a:t>CIOs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 b="1" i="1">
                <a:latin typeface="Calibri" pitchFamily="34" charset="0"/>
              </a:rPr>
              <a:t>10,000 IT staff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 b="1" i="1">
                <a:latin typeface="Calibri" pitchFamily="34" charset="0"/>
              </a:rPr>
              <a:t>Federated Model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410200" y="1676400"/>
            <a:ext cx="335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200" b="1" i="1" u="sng">
                <a:latin typeface="Calibri" pitchFamily="34" charset="0"/>
              </a:rPr>
              <a:t>Michigan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 b="1" i="1">
                <a:latin typeface="Calibri" pitchFamily="34" charset="0"/>
              </a:rPr>
              <a:t>$365 million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 b="1" i="1">
                <a:latin typeface="Calibri" pitchFamily="34" charset="0"/>
              </a:rPr>
              <a:t>19 different IT Organizations</a:t>
            </a:r>
            <a:endParaRPr lang="en-US" sz="3200" b="1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 b="1" i="1">
                <a:latin typeface="Calibri" pitchFamily="34" charset="0"/>
              </a:rPr>
              <a:t>1,700 IT staff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 b="1" i="1">
                <a:latin typeface="Calibri" pitchFamily="34" charset="0"/>
              </a:rPr>
              <a:t>Total Consolidation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175910-D11E-44FD-B16F-EA6EC0A341A1}" type="slidenum">
              <a:rPr lang="en-US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lum bright="86000" contrast="70000"/>
          </a:blip>
          <a:srcRect/>
          <a:stretch>
            <a:fillRect/>
          </a:stretch>
        </p:blipFill>
        <p:spPr bwMode="auto">
          <a:xfrm>
            <a:off x="2300288" y="1219200"/>
            <a:ext cx="462756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76600" y="1752600"/>
            <a:ext cx="30480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i="1" u="sng">
                <a:latin typeface="Calibri" pitchFamily="34" charset="0"/>
              </a:rPr>
              <a:t>Minnesota</a:t>
            </a:r>
          </a:p>
          <a:p>
            <a:pPr>
              <a:buFont typeface="Arial" charset="0"/>
              <a:buChar char="•"/>
            </a:pPr>
            <a:r>
              <a:rPr lang="en-US" sz="3200" b="1">
                <a:latin typeface="Calibri" pitchFamily="34" charset="0"/>
              </a:rPr>
              <a:t> $600 million</a:t>
            </a:r>
          </a:p>
          <a:p>
            <a:pPr>
              <a:buFont typeface="Arial" charset="0"/>
              <a:buChar char="•"/>
            </a:pPr>
            <a:r>
              <a:rPr lang="en-US" sz="3200" b="1">
                <a:latin typeface="Calibri" pitchFamily="34" charset="0"/>
              </a:rPr>
              <a:t> 66 different </a:t>
            </a:r>
          </a:p>
          <a:p>
            <a:r>
              <a:rPr lang="en-US" sz="3200" b="1">
                <a:latin typeface="Calibri" pitchFamily="34" charset="0"/>
              </a:rPr>
              <a:t>  agencies</a:t>
            </a:r>
          </a:p>
          <a:p>
            <a:pPr>
              <a:buFont typeface="Arial" charset="0"/>
              <a:buChar char="•"/>
            </a:pPr>
            <a:r>
              <a:rPr lang="en-US" sz="3200" b="1">
                <a:latin typeface="Calibri" pitchFamily="34" charset="0"/>
              </a:rPr>
              <a:t> 2,400 IT staff</a:t>
            </a:r>
          </a:p>
          <a:p>
            <a:pPr>
              <a:buFont typeface="Arial" charset="0"/>
              <a:buChar char="•"/>
            </a:pPr>
            <a:endParaRPr lang="en-US" sz="3200" b="1" i="1" u="sng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en-US" sz="3200" b="1" i="1" u="sng">
              <a:latin typeface="Calibr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A81B9A-EFB1-49B4-94C6-75A25F044015}" type="slidenum">
              <a:rPr lang="en-US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4"/>
          <p:cNvSpPr txBox="1">
            <a:spLocks noChangeArrowheads="1"/>
          </p:cNvSpPr>
          <p:nvPr/>
        </p:nvSpPr>
        <p:spPr bwMode="auto">
          <a:xfrm>
            <a:off x="2286000" y="2895600"/>
            <a:ext cx="609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/>
              <a:t>18</a:t>
            </a:r>
            <a:r>
              <a:rPr lang="en-US" sz="6000" b="1" baseline="30000"/>
              <a:t>th</a:t>
            </a:r>
            <a:r>
              <a:rPr lang="en-US" sz="6000" b="1"/>
              <a:t> Century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ext Box 2"/>
          <p:cNvSpPr txBox="1">
            <a:spLocks noChangeArrowheads="1"/>
          </p:cNvSpPr>
          <p:nvPr/>
        </p:nvSpPr>
        <p:spPr bwMode="auto">
          <a:xfrm>
            <a:off x="1905000" y="1981200"/>
            <a:ext cx="579120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/>
              <a:t>#2</a:t>
            </a:r>
          </a:p>
          <a:p>
            <a:pPr algn="ctr">
              <a:spcBef>
                <a:spcPct val="50000"/>
              </a:spcBef>
            </a:pPr>
            <a:r>
              <a:rPr lang="en-US" sz="6600"/>
              <a:t>Streamline the Back Office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ext Box 4"/>
          <p:cNvSpPr txBox="1">
            <a:spLocks noChangeArrowheads="1"/>
          </p:cNvSpPr>
          <p:nvPr/>
        </p:nvSpPr>
        <p:spPr bwMode="auto">
          <a:xfrm>
            <a:off x="2133600" y="2743200"/>
            <a:ext cx="52578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/>
              <a:t>SWIFT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ext Box 2"/>
          <p:cNvSpPr txBox="1">
            <a:spLocks noChangeArrowheads="1"/>
          </p:cNvSpPr>
          <p:nvPr/>
        </p:nvSpPr>
        <p:spPr bwMode="auto">
          <a:xfrm>
            <a:off x="1905000" y="1981200"/>
            <a:ext cx="579120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/>
              <a:t>#3</a:t>
            </a:r>
          </a:p>
          <a:p>
            <a:pPr algn="ctr">
              <a:spcBef>
                <a:spcPct val="50000"/>
              </a:spcBef>
            </a:pPr>
            <a:r>
              <a:rPr lang="en-US" sz="6600"/>
              <a:t>Everything On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eServices</a:t>
            </a:r>
          </a:p>
          <a:p>
            <a:r>
              <a:rPr lang="en-US" smtClean="0"/>
              <a:t>eLicensing</a:t>
            </a:r>
          </a:p>
          <a:p>
            <a:r>
              <a:rPr lang="en-US" smtClean="0"/>
              <a:t>Business One-Stop</a:t>
            </a:r>
          </a:p>
          <a:p>
            <a:r>
              <a:rPr lang="en-US" smtClean="0"/>
              <a:t>Streamline the Process of Creating New Business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ext Box 2"/>
          <p:cNvSpPr txBox="1">
            <a:spLocks noChangeArrowheads="1"/>
          </p:cNvSpPr>
          <p:nvPr/>
        </p:nvSpPr>
        <p:spPr bwMode="auto">
          <a:xfrm>
            <a:off x="1295400" y="1371600"/>
            <a:ext cx="7010400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/>
              <a:t>#4</a:t>
            </a:r>
          </a:p>
          <a:p>
            <a:pPr algn="ctr">
              <a:spcBef>
                <a:spcPct val="50000"/>
              </a:spcBef>
            </a:pPr>
            <a:r>
              <a:rPr lang="en-US" sz="6600"/>
              <a:t>Nurture IT Enabled Enterprises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IT and Economic Development</a:t>
            </a:r>
          </a:p>
        </p:txBody>
      </p:sp>
      <p:graphicFrame>
        <p:nvGraphicFramePr>
          <p:cNvPr id="110595" name="Group 3"/>
          <p:cNvGraphicFramePr>
            <a:graphicFrameLocks noGrp="1"/>
          </p:cNvGraphicFramePr>
          <p:nvPr>
            <p:ph idx="1"/>
          </p:nvPr>
        </p:nvGraphicFramePr>
        <p:xfrm>
          <a:off x="685800" y="1219200"/>
          <a:ext cx="8229600" cy="2255838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990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Electronic Health Records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$20 billion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Smart Grid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$4.5 billion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5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Broadband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$7.2 billion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4705" name="Text Box 17"/>
          <p:cNvSpPr txBox="1">
            <a:spLocks noChangeArrowheads="1"/>
          </p:cNvSpPr>
          <p:nvPr/>
        </p:nvSpPr>
        <p:spPr bwMode="auto">
          <a:xfrm>
            <a:off x="1524000" y="3581400"/>
            <a:ext cx="61722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accent1"/>
                </a:solidFill>
              </a:rPr>
              <a:t>Jobs Creation: ~900,000</a:t>
            </a:r>
          </a:p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9966"/>
                </a:solidFill>
              </a:rPr>
              <a:t>Total Jobs Lost Since Dec. 07: </a:t>
            </a:r>
          </a:p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9966"/>
                </a:solidFill>
              </a:rPr>
              <a:t>7.0 million</a:t>
            </a:r>
          </a:p>
        </p:txBody>
      </p:sp>
      <p:sp>
        <p:nvSpPr>
          <p:cNvPr id="114706" name="Text Box 18"/>
          <p:cNvSpPr txBox="1">
            <a:spLocks noChangeArrowheads="1"/>
          </p:cNvSpPr>
          <p:nvPr/>
        </p:nvSpPr>
        <p:spPr bwMode="auto">
          <a:xfrm>
            <a:off x="457200" y="5975350"/>
            <a:ext cx="632460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hlinkClick r:id="rId2"/>
              </a:rPr>
              <a:t>http://www.nytimes.com/2009/01/26/technology/26techjobs.html</a:t>
            </a:r>
            <a:endParaRPr lang="en-US" sz="1200">
              <a:solidFill>
                <a:schemeClr val="bg1"/>
              </a:solidFill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hlinkClick r:id="rId3"/>
              </a:rPr>
              <a:t>https://ia.cpuc.ca.gov/CommChong/post/Recovery-Act-Funds-for-Smart-Grid.aspx</a:t>
            </a:r>
            <a:endParaRPr lang="en-US" sz="1200">
              <a:solidFill>
                <a:schemeClr val="bg1"/>
              </a:solidFill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hlinkClick r:id="rId4"/>
              </a:rPr>
              <a:t>http://www.whydom.com/2009/02/19/the-recovery-act-delivers-broadband-growth</a:t>
            </a:r>
            <a:endParaRPr lang="en-US">
              <a:solidFill>
                <a:schemeClr val="bg1"/>
              </a:solidFill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http://www.bls.gov/news.release/empsit.nr0.htm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 Box 2"/>
          <p:cNvSpPr txBox="1">
            <a:spLocks noChangeArrowheads="1"/>
          </p:cNvSpPr>
          <p:nvPr/>
        </p:nvSpPr>
        <p:spPr bwMode="auto">
          <a:xfrm>
            <a:off x="1905000" y="1981200"/>
            <a:ext cx="579120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/>
              <a:t>#5</a:t>
            </a:r>
          </a:p>
          <a:p>
            <a:pPr algn="ctr">
              <a:spcBef>
                <a:spcPct val="50000"/>
              </a:spcBef>
            </a:pPr>
            <a:r>
              <a:rPr lang="en-US" sz="6600"/>
              <a:t>Open Government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 t="6572" r="763" b="32797"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3962400" y="304800"/>
            <a:ext cx="48768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</a:rPr>
              <a:t>Civic Engagement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/>
          <p:cNvPicPr>
            <a:picLocks noChangeAspect="1" noChangeArrowheads="1"/>
          </p:cNvPicPr>
          <p:nvPr/>
        </p:nvPicPr>
        <p:blipFill>
          <a:blip r:embed="rId2" cstate="print"/>
          <a:srcRect t="14584" r="35001" b="7292"/>
          <a:stretch>
            <a:fillRect/>
          </a:stretch>
        </p:blipFill>
        <p:spPr bwMode="auto">
          <a:xfrm>
            <a:off x="0" y="263525"/>
            <a:ext cx="9144000" cy="659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90625"/>
            <a:ext cx="8437563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669900"/>
                </a:solidFill>
              </a:rPr>
              <a:t>Do You Twit?</a:t>
            </a:r>
          </a:p>
        </p:txBody>
      </p:sp>
      <p:sp>
        <p:nvSpPr>
          <p:cNvPr id="384004" name="Rectangle 4"/>
          <p:cNvSpPr>
            <a:spLocks noChangeArrowheads="1"/>
          </p:cNvSpPr>
          <p:nvPr/>
        </p:nvSpPr>
        <p:spPr bwMode="auto">
          <a:xfrm>
            <a:off x="1524000" y="1295400"/>
            <a:ext cx="6248400" cy="411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200" b="1"/>
              <a:t>TLDNR</a:t>
            </a:r>
          </a:p>
        </p:txBody>
      </p:sp>
      <p:sp>
        <p:nvSpPr>
          <p:cNvPr id="384005" name="Text Box 5"/>
          <p:cNvSpPr txBox="1">
            <a:spLocks noChangeArrowheads="1"/>
          </p:cNvSpPr>
          <p:nvPr/>
        </p:nvSpPr>
        <p:spPr bwMode="auto">
          <a:xfrm>
            <a:off x="2133600" y="4495800"/>
            <a:ext cx="5105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Too Long, Did Not Read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00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marriage"/>
          <p:cNvPicPr>
            <a:picLocks noChangeAspect="1" noChangeArrowheads="1"/>
          </p:cNvPicPr>
          <p:nvPr/>
        </p:nvPicPr>
        <p:blipFill>
          <a:blip r:embed="rId2" cstate="print"/>
          <a:srcRect t="7120"/>
          <a:stretch>
            <a:fillRect/>
          </a:stretch>
        </p:blipFill>
        <p:spPr bwMode="auto">
          <a:xfrm>
            <a:off x="1219200" y="1125538"/>
            <a:ext cx="6629400" cy="497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Rectang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Marrying of The Waters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4" descr="pic187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50" y="44450"/>
            <a:ext cx="8039100" cy="676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The </a:t>
            </a:r>
            <a:r>
              <a:rPr lang="en-US">
                <a:solidFill>
                  <a:srgbClr val="FFFF00"/>
                </a:solidFill>
                <a:latin typeface="Arial Black" pitchFamily="34" charset="0"/>
              </a:rPr>
              <a:t>Medium</a:t>
            </a:r>
            <a:r>
              <a:rPr lang="en-US">
                <a:solidFill>
                  <a:schemeClr val="bg1"/>
                </a:solidFill>
              </a:rPr>
              <a:t> is the </a:t>
            </a:r>
            <a:r>
              <a:rPr lang="en-US">
                <a:solidFill>
                  <a:srgbClr val="00CCFF"/>
                </a:solidFill>
                <a:latin typeface="Arial Black" pitchFamily="34" charset="0"/>
              </a:rPr>
              <a:t>Message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667000"/>
            <a:ext cx="8839200" cy="25908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	The form of a message (</a:t>
            </a:r>
            <a:r>
              <a:rPr lang="en-US" sz="3600">
                <a:solidFill>
                  <a:srgbClr val="FF9900"/>
                </a:solidFill>
              </a:rPr>
              <a:t>print</a:t>
            </a:r>
            <a:r>
              <a:rPr lang="en-US" sz="3600">
                <a:solidFill>
                  <a:schemeClr val="bg1"/>
                </a:solidFill>
              </a:rPr>
              <a:t>, </a:t>
            </a:r>
            <a:r>
              <a:rPr lang="en-US" sz="3600">
                <a:solidFill>
                  <a:srgbClr val="CCFF33"/>
                </a:solidFill>
              </a:rPr>
              <a:t>visual</a:t>
            </a:r>
            <a:r>
              <a:rPr lang="en-US" sz="3600">
                <a:solidFill>
                  <a:schemeClr val="bg1"/>
                </a:solidFill>
              </a:rPr>
              <a:t>, </a:t>
            </a:r>
            <a:r>
              <a:rPr lang="en-US" sz="3600">
                <a:solidFill>
                  <a:srgbClr val="33CCCC"/>
                </a:solidFill>
              </a:rPr>
              <a:t>musical</a:t>
            </a:r>
            <a:r>
              <a:rPr lang="en-US" sz="3600">
                <a:solidFill>
                  <a:schemeClr val="bg1"/>
                </a:solidFill>
              </a:rPr>
              <a:t>, </a:t>
            </a:r>
            <a:r>
              <a:rPr lang="en-US" sz="3600">
                <a:solidFill>
                  <a:srgbClr val="00FFCC"/>
                </a:solidFill>
              </a:rPr>
              <a:t>etc</a:t>
            </a:r>
            <a:r>
              <a:rPr lang="en-US" sz="3600">
                <a:solidFill>
                  <a:schemeClr val="bg1"/>
                </a:solidFill>
              </a:rPr>
              <a:t>.) determines the ways in which that message will be perceived. </a:t>
            </a: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096000" y="61722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Marshall McLuhan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The </a:t>
            </a:r>
            <a:r>
              <a:rPr lang="en-US">
                <a:solidFill>
                  <a:srgbClr val="FFFF00"/>
                </a:solidFill>
                <a:latin typeface="Arial Black" pitchFamily="34" charset="0"/>
              </a:rPr>
              <a:t>Medium</a:t>
            </a:r>
            <a:r>
              <a:rPr lang="en-US">
                <a:solidFill>
                  <a:schemeClr val="bg1"/>
                </a:solidFill>
              </a:rPr>
              <a:t> is the </a:t>
            </a:r>
            <a:r>
              <a:rPr lang="en-US">
                <a:solidFill>
                  <a:srgbClr val="00CCFF"/>
                </a:solidFill>
                <a:latin typeface="Arial Black" pitchFamily="34" charset="0"/>
              </a:rPr>
              <a:t>Message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667000"/>
            <a:ext cx="8153400" cy="35052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>
                <a:solidFill>
                  <a:schemeClr val="bg1"/>
                </a:solidFill>
              </a:rPr>
              <a:t>	Communication Media, such as </a:t>
            </a:r>
            <a:r>
              <a:rPr lang="en-US">
                <a:solidFill>
                  <a:srgbClr val="00FFCC"/>
                </a:solidFill>
              </a:rPr>
              <a:t>radio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>
                <a:solidFill>
                  <a:srgbClr val="FF9966"/>
                </a:solidFill>
              </a:rPr>
              <a:t>television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>
                <a:solidFill>
                  <a:srgbClr val="00CCFF"/>
                </a:solidFill>
              </a:rPr>
              <a:t>films</a:t>
            </a:r>
            <a:r>
              <a:rPr lang="en-US">
                <a:solidFill>
                  <a:schemeClr val="bg1"/>
                </a:solidFill>
              </a:rPr>
              <a:t>, and </a:t>
            </a:r>
            <a:r>
              <a:rPr lang="en-US">
                <a:solidFill>
                  <a:srgbClr val="CCFF33"/>
                </a:solidFill>
              </a:rPr>
              <a:t>computers</a:t>
            </a:r>
            <a:r>
              <a:rPr lang="en-US">
                <a:solidFill>
                  <a:schemeClr val="bg1"/>
                </a:solidFill>
              </a:rPr>
              <a:t> have far-reaching sociological, aesthetic, and philosophical consequences, that it alters the ways we experience the world.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0" y="0"/>
            <a:ext cx="4572000" cy="3422650"/>
          </a:xfrm>
          <a:prstGeom prst="rect">
            <a:avLst/>
          </a:prstGeom>
          <a:solidFill>
            <a:srgbClr val="33CCFF"/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6435" name="Rectangle 3"/>
          <p:cNvSpPr>
            <a:spLocks noChangeArrowheads="1"/>
          </p:cNvSpPr>
          <p:nvPr/>
        </p:nvSpPr>
        <p:spPr bwMode="auto">
          <a:xfrm>
            <a:off x="990600" y="1143000"/>
            <a:ext cx="25542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6000">
                <a:latin typeface="Arial Black" pitchFamily="34" charset="0"/>
              </a:rPr>
              <a:t>Radio</a:t>
            </a:r>
          </a:p>
        </p:txBody>
      </p:sp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4572000" y="-76200"/>
            <a:ext cx="4572000" cy="3505200"/>
          </a:xfrm>
          <a:prstGeom prst="rect">
            <a:avLst/>
          </a:prstGeom>
          <a:solidFill>
            <a:srgbClr val="CCFF66"/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6437" name="Rectangle 5"/>
          <p:cNvSpPr>
            <a:spLocks noChangeArrowheads="1"/>
          </p:cNvSpPr>
          <p:nvPr/>
        </p:nvSpPr>
        <p:spPr bwMode="auto">
          <a:xfrm>
            <a:off x="5334000" y="1219200"/>
            <a:ext cx="31035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6000">
                <a:latin typeface="Arial Black" pitchFamily="34" charset="0"/>
              </a:rPr>
              <a:t>Movies</a:t>
            </a:r>
          </a:p>
        </p:txBody>
      </p:sp>
      <p:sp>
        <p:nvSpPr>
          <p:cNvPr id="146438" name="Rectangle 6"/>
          <p:cNvSpPr>
            <a:spLocks noChangeArrowheads="1"/>
          </p:cNvSpPr>
          <p:nvPr/>
        </p:nvSpPr>
        <p:spPr bwMode="auto">
          <a:xfrm>
            <a:off x="4572000" y="3402013"/>
            <a:ext cx="4572000" cy="3455987"/>
          </a:xfrm>
          <a:prstGeom prst="rect">
            <a:avLst/>
          </a:prstGeom>
          <a:solidFill>
            <a:srgbClr val="FF5050"/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6439" name="Rectangle 7"/>
          <p:cNvSpPr>
            <a:spLocks noChangeArrowheads="1"/>
          </p:cNvSpPr>
          <p:nvPr/>
        </p:nvSpPr>
        <p:spPr bwMode="auto">
          <a:xfrm>
            <a:off x="0" y="3402013"/>
            <a:ext cx="4572000" cy="3455987"/>
          </a:xfrm>
          <a:prstGeom prst="rect">
            <a:avLst/>
          </a:prstGeom>
          <a:solidFill>
            <a:srgbClr val="FFCC00"/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6600" b="1"/>
          </a:p>
        </p:txBody>
      </p:sp>
      <p:sp>
        <p:nvSpPr>
          <p:cNvPr id="146440" name="Rectangle 8"/>
          <p:cNvSpPr>
            <a:spLocks noChangeArrowheads="1"/>
          </p:cNvSpPr>
          <p:nvPr/>
        </p:nvSpPr>
        <p:spPr bwMode="auto">
          <a:xfrm>
            <a:off x="1600200" y="4724400"/>
            <a:ext cx="1327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6000">
                <a:latin typeface="Arial Black" pitchFamily="34" charset="0"/>
              </a:rPr>
              <a:t>TV</a:t>
            </a:r>
          </a:p>
        </p:txBody>
      </p:sp>
      <p:sp>
        <p:nvSpPr>
          <p:cNvPr id="146441" name="Rectangle 9"/>
          <p:cNvSpPr>
            <a:spLocks noChangeArrowheads="1"/>
          </p:cNvSpPr>
          <p:nvPr/>
        </p:nvSpPr>
        <p:spPr bwMode="auto">
          <a:xfrm>
            <a:off x="5105400" y="4708525"/>
            <a:ext cx="3527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6000">
                <a:latin typeface="Arial Black" pitchFamily="34" charset="0"/>
              </a:rPr>
              <a:t>Internet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6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6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4" grpId="0" animBg="1"/>
      <p:bldP spid="146435" grpId="0" autoUpdateAnimBg="0"/>
      <p:bldP spid="146436" grpId="0" animBg="1"/>
      <p:bldP spid="146437" grpId="0" autoUpdateAnimBg="0"/>
      <p:bldP spid="146438" grpId="0" animBg="1"/>
      <p:bldP spid="146439" grpId="0" animBg="1" autoUpdateAnimBg="0"/>
      <p:bldP spid="146440" grpId="0" autoUpdateAnimBg="0"/>
      <p:bldP spid="146441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Transparenc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/>
          <p:cNvPicPr>
            <a:picLocks noChangeAspect="1" noChangeArrowheads="1"/>
          </p:cNvPicPr>
          <p:nvPr/>
        </p:nvPicPr>
        <p:blipFill>
          <a:blip r:embed="rId2" cstate="print"/>
          <a:srcRect t="276" b="13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/>
          <p:cNvPicPr>
            <a:picLocks noChangeAspect="1" noChangeArrowheads="1"/>
          </p:cNvPicPr>
          <p:nvPr/>
        </p:nvPicPr>
        <p:blipFill>
          <a:blip r:embed="rId2" cstate="print"/>
          <a:srcRect t="417" b="9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 l="15625" t="14583" r="16251" b="7292"/>
          <a:stretch>
            <a:fillRect/>
          </a:stretch>
        </p:blipFill>
        <p:spPr bwMode="auto">
          <a:xfrm>
            <a:off x="0" y="0"/>
            <a:ext cx="9144000" cy="629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2" cstate="print"/>
          <a:srcRect l="27547" t="14583" r="29308" b="52298"/>
          <a:stretch>
            <a:fillRect/>
          </a:stretch>
        </p:blipFill>
        <p:spPr bwMode="auto">
          <a:xfrm>
            <a:off x="0" y="152400"/>
            <a:ext cx="9144000" cy="4210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 t="15625" r="54068" b="29167"/>
          <a:stretch>
            <a:fillRect/>
          </a:stretch>
        </p:blipFill>
        <p:spPr bwMode="auto">
          <a:xfrm>
            <a:off x="0" y="0"/>
            <a:ext cx="9144000" cy="659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Data.gov</a:t>
            </a:r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2" cstate="print"/>
          <a:srcRect l="10001" t="14583" r="13750" b="7292"/>
          <a:stretch>
            <a:fillRect/>
          </a:stretch>
        </p:blipFill>
        <p:spPr bwMode="auto">
          <a:xfrm>
            <a:off x="0" y="1143000"/>
            <a:ext cx="9296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img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ext Box 2"/>
          <p:cNvSpPr txBox="1">
            <a:spLocks noChangeArrowheads="1"/>
          </p:cNvSpPr>
          <p:nvPr/>
        </p:nvSpPr>
        <p:spPr bwMode="auto">
          <a:xfrm>
            <a:off x="1676400" y="1600200"/>
            <a:ext cx="66294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>
                <a:solidFill>
                  <a:srgbClr val="000099"/>
                </a:solidFill>
              </a:rPr>
              <a:t>“Those individuals and societies who resist this reality will fail; those which accept it will survive, and those which embrace it will flourish.”</a:t>
            </a:r>
          </a:p>
          <a:p>
            <a:pPr algn="r" eaLnBrk="0" hangingPunct="0">
              <a:lnSpc>
                <a:spcPct val="55000"/>
              </a:lnSpc>
              <a:spcBef>
                <a:spcPct val="50000"/>
              </a:spcBef>
            </a:pPr>
            <a:endParaRPr lang="en-US" sz="3200">
              <a:solidFill>
                <a:srgbClr val="000099"/>
              </a:solidFill>
            </a:endParaRPr>
          </a:p>
          <a:p>
            <a:pPr algn="r" eaLnBrk="0" hangingPunct="0">
              <a:lnSpc>
                <a:spcPct val="55000"/>
              </a:lnSpc>
              <a:spcBef>
                <a:spcPct val="50000"/>
              </a:spcBef>
            </a:pPr>
            <a:r>
              <a:rPr lang="en-US" sz="3200">
                <a:solidFill>
                  <a:srgbClr val="000099"/>
                </a:solidFill>
              </a:rPr>
              <a:t>Mike Leavitt</a:t>
            </a:r>
          </a:p>
          <a:p>
            <a:pPr algn="r" eaLnBrk="0" hangingPunct="0">
              <a:lnSpc>
                <a:spcPct val="55000"/>
              </a:lnSpc>
              <a:spcBef>
                <a:spcPct val="50000"/>
              </a:spcBef>
            </a:pPr>
            <a:r>
              <a:rPr lang="en-US" sz="3200">
                <a:solidFill>
                  <a:srgbClr val="000099"/>
                </a:solidFill>
              </a:rPr>
              <a:t>Former Governor of Utah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3124200"/>
          </a:xfrm>
        </p:spPr>
        <p:txBody>
          <a:bodyPr/>
          <a:lstStyle/>
          <a:p>
            <a:pPr eaLnBrk="1" hangingPunct="1"/>
            <a:r>
              <a:rPr lang="en-US" smtClean="0"/>
              <a:t>Seen as a Necessary Evil  </a:t>
            </a:r>
          </a:p>
          <a:p>
            <a:pPr eaLnBrk="1" hangingPunct="1"/>
            <a:r>
              <a:rPr lang="en-US" smtClean="0"/>
              <a:t>Replaced Paper and Pencil</a:t>
            </a:r>
          </a:p>
          <a:p>
            <a:pPr eaLnBrk="1" hangingPunct="1"/>
            <a:r>
              <a:rPr lang="en-US" smtClean="0"/>
              <a:t>Large Projects – High Failure Rate</a:t>
            </a:r>
          </a:p>
          <a:p>
            <a:pPr eaLnBrk="1" hangingPunct="1"/>
            <a:r>
              <a:rPr lang="en-US" smtClean="0"/>
              <a:t>Legislature – Unsure Where the Money Went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sp>
        <p:nvSpPr>
          <p:cNvPr id="128002" name="Text Box 5"/>
          <p:cNvSpPr txBox="1">
            <a:spLocks noChangeArrowheads="1"/>
          </p:cNvSpPr>
          <p:nvPr/>
        </p:nvSpPr>
        <p:spPr bwMode="auto">
          <a:xfrm>
            <a:off x="838200" y="45720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DB5C1E"/>
                </a:solidFill>
                <a:latin typeface="Calibri" pitchFamily="34" charset="0"/>
              </a:rPr>
              <a:t>History of IT in Government</a:t>
            </a:r>
            <a:endParaRPr lang="en-US" sz="3600" b="1">
              <a:solidFill>
                <a:srgbClr val="DB5C1E"/>
              </a:solidFill>
              <a:latin typeface="Calibri" pitchFamily="34" charset="0"/>
              <a:ea typeface="ＭＳ Ｐゴシック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9F97F7-E13F-4652-A652-E89C5F7712BC}" type="slidenum">
              <a:rPr lang="en-US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3581400"/>
          </a:xfrm>
        </p:spPr>
        <p:txBody>
          <a:bodyPr/>
          <a:lstStyle/>
          <a:p>
            <a:pPr eaLnBrk="1" hangingPunct="1"/>
            <a:r>
              <a:rPr lang="en-US" smtClean="0"/>
              <a:t>Changes in the way state government operates requires changes in technology</a:t>
            </a:r>
          </a:p>
          <a:p>
            <a:pPr eaLnBrk="1" hangingPunct="1"/>
            <a:r>
              <a:rPr lang="en-US" smtClean="0"/>
              <a:t>Information is essential to good decision making</a:t>
            </a:r>
          </a:p>
          <a:p>
            <a:pPr eaLnBrk="1" hangingPunct="1"/>
            <a:r>
              <a:rPr lang="en-US" smtClean="0"/>
              <a:t>But…the budget for technology must be balanced with other needs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sp>
        <p:nvSpPr>
          <p:cNvPr id="129026" name="Text Box 5"/>
          <p:cNvSpPr txBox="1">
            <a:spLocks noChangeArrowheads="1"/>
          </p:cNvSpPr>
          <p:nvPr/>
        </p:nvSpPr>
        <p:spPr bwMode="auto">
          <a:xfrm>
            <a:off x="838200" y="45720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DB5C1E"/>
                </a:solidFill>
                <a:latin typeface="Calibri" pitchFamily="34" charset="0"/>
              </a:rPr>
              <a:t>Why should the Legislature care?  What role do you play?</a:t>
            </a:r>
            <a:endParaRPr lang="en-US" sz="3600" b="1">
              <a:solidFill>
                <a:srgbClr val="DB5C1E"/>
              </a:solidFill>
              <a:latin typeface="Calibri" pitchFamily="34" charset="0"/>
              <a:ea typeface="ＭＳ Ｐゴシック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58D828-E3FF-4AED-BB33-58005AC3CC40}" type="slidenum">
              <a:rPr lang="en-US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4525963"/>
          </a:xfrm>
        </p:spPr>
        <p:txBody>
          <a:bodyPr/>
          <a:lstStyle/>
          <a:p>
            <a:pPr eaLnBrk="1" hangingPunct="1"/>
            <a:r>
              <a:rPr lang="en-US" smtClean="0"/>
              <a:t>IT drives the calculation of benefits</a:t>
            </a:r>
          </a:p>
          <a:p>
            <a:pPr eaLnBrk="1" hangingPunct="1"/>
            <a:r>
              <a:rPr lang="en-US" smtClean="0"/>
              <a:t>IT pays the benefits</a:t>
            </a:r>
          </a:p>
          <a:p>
            <a:pPr eaLnBrk="1" hangingPunct="1"/>
            <a:r>
              <a:rPr lang="en-US" smtClean="0"/>
              <a:t>IT processes permits, licenses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sp>
        <p:nvSpPr>
          <p:cNvPr id="130050" name="Text Box 5"/>
          <p:cNvSpPr txBox="1">
            <a:spLocks noChangeArrowheads="1"/>
          </p:cNvSpPr>
          <p:nvPr/>
        </p:nvSpPr>
        <p:spPr bwMode="auto">
          <a:xfrm>
            <a:off x="838200" y="45720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>
                <a:solidFill>
                  <a:srgbClr val="DB5C1E"/>
                </a:solidFill>
                <a:latin typeface="Calibri" pitchFamily="34" charset="0"/>
              </a:rPr>
              <a:t>How does IT impact Health Care?   Economic Development?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419655-DE43-4168-96D3-6A559853F648}" type="slidenum">
              <a:rPr lang="en-US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4525963"/>
          </a:xfrm>
        </p:spPr>
        <p:txBody>
          <a:bodyPr/>
          <a:lstStyle/>
          <a:p>
            <a:pPr eaLnBrk="1" hangingPunct="1"/>
            <a:r>
              <a:rPr lang="en-US" smtClean="0"/>
              <a:t>IT provides driver’s license validation for state police</a:t>
            </a:r>
          </a:p>
          <a:p>
            <a:pPr eaLnBrk="1" hangingPunct="1"/>
            <a:r>
              <a:rPr lang="en-US" smtClean="0"/>
              <a:t>IT is fundamental to public safety communications</a:t>
            </a:r>
          </a:p>
          <a:p>
            <a:pPr eaLnBrk="1" hangingPunct="1"/>
            <a:r>
              <a:rPr lang="en-US" smtClean="0"/>
              <a:t>IT keeps track of the number of prisoners and their locations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sp>
        <p:nvSpPr>
          <p:cNvPr id="131074" name="Text Box 5"/>
          <p:cNvSpPr txBox="1">
            <a:spLocks noChangeArrowheads="1"/>
          </p:cNvSpPr>
          <p:nvPr/>
        </p:nvSpPr>
        <p:spPr bwMode="auto">
          <a:xfrm>
            <a:off x="838200" y="45720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>
                <a:solidFill>
                  <a:srgbClr val="DB5C1E"/>
                </a:solidFill>
                <a:latin typeface="Calibri" pitchFamily="34" charset="0"/>
              </a:rPr>
              <a:t>How does IT impact Public Safety?  Corrections?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D4AC7-7582-492E-BBB1-E5285A8B8885}" type="slidenum">
              <a:rPr lang="en-US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4525963"/>
          </a:xfrm>
        </p:spPr>
        <p:txBody>
          <a:bodyPr/>
          <a:lstStyle/>
          <a:p>
            <a:pPr eaLnBrk="1" hangingPunct="1"/>
            <a:r>
              <a:rPr lang="en-US" smtClean="0"/>
              <a:t>Large projects are a reflection of complex processes</a:t>
            </a:r>
          </a:p>
          <a:p>
            <a:pPr eaLnBrk="1" hangingPunct="1"/>
            <a:r>
              <a:rPr lang="en-US" smtClean="0"/>
              <a:t>Departments often do the same thing but use different technology</a:t>
            </a:r>
          </a:p>
          <a:p>
            <a:pPr eaLnBrk="1" hangingPunct="1"/>
            <a:r>
              <a:rPr lang="en-US" smtClean="0"/>
              <a:t>The amount of information continues to grow</a:t>
            </a:r>
          </a:p>
        </p:txBody>
      </p:sp>
      <p:sp>
        <p:nvSpPr>
          <p:cNvPr id="132098" name="Text Box 5"/>
          <p:cNvSpPr txBox="1">
            <a:spLocks noChangeArrowheads="1"/>
          </p:cNvSpPr>
          <p:nvPr/>
        </p:nvSpPr>
        <p:spPr bwMode="auto">
          <a:xfrm>
            <a:off x="838200" y="45720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>
                <a:solidFill>
                  <a:srgbClr val="DB5C1E"/>
                </a:solidFill>
                <a:latin typeface="Calibri" pitchFamily="34" charset="0"/>
              </a:rPr>
              <a:t>Why does Information Technology cost so much?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DA1820-A56B-49B4-B31F-5EFF07C188FA}" type="slidenum">
              <a:rPr lang="en-US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Content Placeholder 2"/>
          <p:cNvSpPr>
            <a:spLocks noGrp="1"/>
          </p:cNvSpPr>
          <p:nvPr>
            <p:ph idx="1"/>
          </p:nvPr>
        </p:nvSpPr>
        <p:spPr>
          <a:xfrm>
            <a:off x="990600" y="1752600"/>
            <a:ext cx="7696200" cy="4525963"/>
          </a:xfrm>
        </p:spPr>
        <p:txBody>
          <a:bodyPr/>
          <a:lstStyle/>
          <a:p>
            <a:pPr eaLnBrk="1" hangingPunct="1"/>
            <a:r>
              <a:rPr lang="en-US" smtClean="0"/>
              <a:t>Doing things in a single way costs less than buying one of each technology</a:t>
            </a:r>
          </a:p>
          <a:p>
            <a:pPr eaLnBrk="1" hangingPunct="1"/>
            <a:r>
              <a:rPr lang="en-US" smtClean="0"/>
              <a:t>Having a single focal point for makes it easier to get information</a:t>
            </a:r>
          </a:p>
          <a:p>
            <a:pPr eaLnBrk="1" hangingPunct="1"/>
            <a:r>
              <a:rPr lang="en-US" smtClean="0"/>
              <a:t>Getting information across departments is easier</a:t>
            </a:r>
          </a:p>
          <a:p>
            <a:pPr eaLnBrk="1" hangingPunct="1"/>
            <a:r>
              <a:rPr lang="en-US" smtClean="0"/>
              <a:t>Training on and keeping up with new technologies is easier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sp>
        <p:nvSpPr>
          <p:cNvPr id="133122" name="Text Box 5"/>
          <p:cNvSpPr txBox="1">
            <a:spLocks noChangeArrowheads="1"/>
          </p:cNvSpPr>
          <p:nvPr/>
        </p:nvSpPr>
        <p:spPr bwMode="auto">
          <a:xfrm>
            <a:off x="838200" y="609600"/>
            <a:ext cx="7239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DB5C1E"/>
                </a:solidFill>
                <a:latin typeface="Calibri" pitchFamily="34" charset="0"/>
              </a:rPr>
              <a:t>What’s the buzz around Consolidation?   Why does it matter?</a:t>
            </a:r>
            <a:endParaRPr lang="en-US" sz="3600" b="1">
              <a:solidFill>
                <a:srgbClr val="DB5C1E"/>
              </a:solidFill>
              <a:latin typeface="Calibri" pitchFamily="34" charset="0"/>
              <a:ea typeface="ＭＳ Ｐゴシック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80B35-9AAA-4A41-BED7-35358C6438A4}" type="slidenum">
              <a:rPr lang="en-US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Content Placeholder 2"/>
          <p:cNvSpPr>
            <a:spLocks noGrp="1"/>
          </p:cNvSpPr>
          <p:nvPr>
            <p:ph idx="1"/>
          </p:nvPr>
        </p:nvSpPr>
        <p:spPr>
          <a:xfrm>
            <a:off x="990600" y="2133600"/>
            <a:ext cx="7696200" cy="4525963"/>
          </a:xfrm>
        </p:spPr>
        <p:txBody>
          <a:bodyPr/>
          <a:lstStyle/>
          <a:p>
            <a:pPr eaLnBrk="1" hangingPunct="1"/>
            <a:r>
              <a:rPr lang="en-US" smtClean="0"/>
              <a:t>So far, it is about communicating in a different way</a:t>
            </a:r>
          </a:p>
          <a:p>
            <a:pPr eaLnBrk="1" hangingPunct="1"/>
            <a:r>
              <a:rPr lang="en-US" smtClean="0"/>
              <a:t>The younger generations are used to it</a:t>
            </a:r>
          </a:p>
          <a:p>
            <a:pPr eaLnBrk="1" hangingPunct="1"/>
            <a:r>
              <a:rPr lang="en-US" smtClean="0"/>
              <a:t>It will change government over time </a:t>
            </a:r>
          </a:p>
          <a:p>
            <a:pPr eaLnBrk="1" hangingPunct="1"/>
            <a:r>
              <a:rPr lang="en-US" smtClean="0"/>
              <a:t>It is a tool to be used to communicate with constituents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sp>
        <p:nvSpPr>
          <p:cNvPr id="134146" name="Text Box 5"/>
          <p:cNvSpPr txBox="1">
            <a:spLocks noChangeArrowheads="1"/>
          </p:cNvSpPr>
          <p:nvPr/>
        </p:nvSpPr>
        <p:spPr bwMode="auto">
          <a:xfrm>
            <a:off x="838200" y="76200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DB5C1E"/>
                </a:solidFill>
                <a:latin typeface="Calibri" pitchFamily="34" charset="0"/>
              </a:rPr>
              <a:t>What is Web 2.0?  Government 2.0?   Social Media?  -- Does it matter to me?</a:t>
            </a:r>
            <a:endParaRPr lang="en-US" sz="3600" b="1">
              <a:solidFill>
                <a:srgbClr val="DB5C1E"/>
              </a:solidFill>
              <a:latin typeface="Calibri" pitchFamily="34" charset="0"/>
              <a:ea typeface="ＭＳ Ｐゴシック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5EEEAC-2F7C-4B8A-827D-0457631688E7}" type="slidenum">
              <a:rPr lang="en-US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4525963"/>
          </a:xfrm>
        </p:spPr>
        <p:txBody>
          <a:bodyPr/>
          <a:lstStyle/>
          <a:p>
            <a:pPr eaLnBrk="1" hangingPunct="1"/>
            <a:r>
              <a:rPr lang="en-US" smtClean="0"/>
              <a:t>Getting control of IT expenditures</a:t>
            </a:r>
          </a:p>
          <a:p>
            <a:pPr eaLnBrk="1" hangingPunct="1"/>
            <a:r>
              <a:rPr lang="en-US" smtClean="0"/>
              <a:t>Ensuring that IT dollars are spent to fit state needs</a:t>
            </a:r>
          </a:p>
          <a:p>
            <a:pPr eaLnBrk="1" hangingPunct="1"/>
            <a:r>
              <a:rPr lang="en-US" smtClean="0"/>
              <a:t>Working with Governors, Legislators, and departments on business needs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sp>
        <p:nvSpPr>
          <p:cNvPr id="135170" name="Text Box 5"/>
          <p:cNvSpPr txBox="1">
            <a:spLocks noChangeArrowheads="1"/>
          </p:cNvSpPr>
          <p:nvPr/>
        </p:nvSpPr>
        <p:spPr bwMode="auto">
          <a:xfrm>
            <a:off x="838200" y="45720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>
                <a:solidFill>
                  <a:srgbClr val="DB5C1E"/>
                </a:solidFill>
                <a:latin typeface="Calibri" pitchFamily="34" charset="0"/>
              </a:rPr>
              <a:t>What are successful State IT organizations and CIO’s doing?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72C498-CBC7-40A8-A903-4ED9308A6D5B}" type="slidenum">
              <a:rPr lang="en-US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b="1" u="sng" smtClean="0"/>
              <a:t>Top 5 – Number 5</a:t>
            </a:r>
          </a:p>
          <a:p>
            <a:pPr eaLnBrk="1" hangingPunct="1">
              <a:buFont typeface="Arial" charset="0"/>
              <a:buNone/>
            </a:pPr>
            <a:r>
              <a:rPr lang="en-US" smtClean="0"/>
              <a:t>Know where IT dollars are being spent</a:t>
            </a:r>
          </a:p>
          <a:p>
            <a:pPr lvl="1" eaLnBrk="1" hangingPunct="1"/>
            <a:r>
              <a:rPr lang="en-US" smtClean="0"/>
              <a:t>You can’t control what you can’t see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sp>
        <p:nvSpPr>
          <p:cNvPr id="136194" name="Text Box 5"/>
          <p:cNvSpPr txBox="1">
            <a:spLocks noChangeArrowheads="1"/>
          </p:cNvSpPr>
          <p:nvPr/>
        </p:nvSpPr>
        <p:spPr bwMode="auto">
          <a:xfrm>
            <a:off x="838200" y="45720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>
                <a:solidFill>
                  <a:srgbClr val="DB5C1E"/>
                </a:solidFill>
                <a:latin typeface="Calibri" pitchFamily="34" charset="0"/>
              </a:rPr>
              <a:t>What should IT organizations do next?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D2C54-E9E1-4275-9A3A-13D35372561E}" type="slidenum">
              <a:rPr lang="en-US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img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7848600" y="51054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7772400" y="5181600"/>
            <a:ext cx="914400" cy="366713"/>
          </a:xfrm>
          <a:prstGeom prst="rect">
            <a:avLst/>
          </a:prstGeom>
          <a:solidFill>
            <a:srgbClr val="F9F9F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b="1" u="sng" smtClean="0"/>
              <a:t>Top 5 – Number 4</a:t>
            </a:r>
          </a:p>
          <a:p>
            <a:pPr eaLnBrk="1" hangingPunct="1">
              <a:buFont typeface="Arial" charset="0"/>
              <a:buNone/>
            </a:pPr>
            <a:r>
              <a:rPr lang="en-US" smtClean="0"/>
              <a:t>Engage Legislature - provide information in English</a:t>
            </a:r>
          </a:p>
          <a:p>
            <a:pPr lvl="1" eaLnBrk="1" hangingPunct="1"/>
            <a:r>
              <a:rPr lang="en-US" smtClean="0"/>
              <a:t>It’s not about the technology, it’s about how the technology is used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sp>
        <p:nvSpPr>
          <p:cNvPr id="137218" name="Text Box 5"/>
          <p:cNvSpPr txBox="1">
            <a:spLocks noChangeArrowheads="1"/>
          </p:cNvSpPr>
          <p:nvPr/>
        </p:nvSpPr>
        <p:spPr bwMode="auto">
          <a:xfrm>
            <a:off x="838200" y="45720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>
                <a:solidFill>
                  <a:srgbClr val="DB5C1E"/>
                </a:solidFill>
                <a:latin typeface="Calibri" pitchFamily="34" charset="0"/>
              </a:rPr>
              <a:t>What should IT organizations do next?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14457-D28E-4841-9427-A8095052C9A9}" type="slidenum">
              <a:rPr lang="en-US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b="1" u="sng" smtClean="0"/>
              <a:t>Top 5 – Number 3</a:t>
            </a:r>
          </a:p>
          <a:p>
            <a:pPr eaLnBrk="1" hangingPunct="1">
              <a:buFont typeface="Arial" charset="0"/>
              <a:buNone/>
            </a:pPr>
            <a:r>
              <a:rPr lang="en-US" smtClean="0"/>
              <a:t>Expect resistance to change – from all sides</a:t>
            </a:r>
          </a:p>
          <a:p>
            <a:pPr lvl="1" eaLnBrk="1" hangingPunct="1"/>
            <a:r>
              <a:rPr lang="en-US" smtClean="0"/>
              <a:t>IT employees are afraid of losing autonomy</a:t>
            </a:r>
          </a:p>
          <a:p>
            <a:pPr lvl="1" eaLnBrk="1" hangingPunct="1"/>
            <a:r>
              <a:rPr lang="en-US" smtClean="0"/>
              <a:t>Department personnel are afraid of losing control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sp>
        <p:nvSpPr>
          <p:cNvPr id="138242" name="Text Box 5"/>
          <p:cNvSpPr txBox="1">
            <a:spLocks noChangeArrowheads="1"/>
          </p:cNvSpPr>
          <p:nvPr/>
        </p:nvSpPr>
        <p:spPr bwMode="auto">
          <a:xfrm>
            <a:off x="838200" y="45720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>
                <a:solidFill>
                  <a:srgbClr val="DB5C1E"/>
                </a:solidFill>
                <a:latin typeface="Calibri" pitchFamily="34" charset="0"/>
              </a:rPr>
              <a:t>What should IT organizations do next?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029AC9-42D5-4BE3-BC35-CDE4031CF9E6}" type="slidenum">
              <a:rPr lang="en-US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b="1" u="sng" smtClean="0"/>
              <a:t>Top 5 – Number 2</a:t>
            </a:r>
          </a:p>
          <a:p>
            <a:pPr eaLnBrk="1" hangingPunct="1">
              <a:buFont typeface="Arial" charset="0"/>
              <a:buNone/>
            </a:pPr>
            <a:r>
              <a:rPr lang="en-US" smtClean="0"/>
              <a:t>Make lemonade!  </a:t>
            </a:r>
          </a:p>
          <a:p>
            <a:pPr lvl="1" eaLnBrk="1" hangingPunct="1"/>
            <a:r>
              <a:rPr lang="en-US" smtClean="0"/>
              <a:t>Use existing funding sources</a:t>
            </a:r>
          </a:p>
          <a:p>
            <a:pPr lvl="1" eaLnBrk="1" hangingPunct="1"/>
            <a:r>
              <a:rPr lang="en-US" smtClean="0"/>
              <a:t>Use federal funds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sp>
        <p:nvSpPr>
          <p:cNvPr id="139266" name="Text Box 5"/>
          <p:cNvSpPr txBox="1">
            <a:spLocks noChangeArrowheads="1"/>
          </p:cNvSpPr>
          <p:nvPr/>
        </p:nvSpPr>
        <p:spPr bwMode="auto">
          <a:xfrm>
            <a:off x="838200" y="45720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>
                <a:solidFill>
                  <a:srgbClr val="DB5C1E"/>
                </a:solidFill>
                <a:latin typeface="Calibri" pitchFamily="34" charset="0"/>
              </a:rPr>
              <a:t>What should IT organizations do next?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3BE0C-416E-47F3-9C29-6666BB731703}" type="slidenum">
              <a:rPr lang="en-US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b="1" u="sng" smtClean="0"/>
              <a:t>Top 5 – Number 1</a:t>
            </a:r>
          </a:p>
          <a:p>
            <a:pPr eaLnBrk="1" hangingPunct="1">
              <a:buFont typeface="Arial" charset="0"/>
              <a:buNone/>
            </a:pPr>
            <a:r>
              <a:rPr lang="en-US" smtClean="0"/>
              <a:t>Transformation is hard but necessary</a:t>
            </a:r>
          </a:p>
          <a:p>
            <a:pPr lvl="1" eaLnBrk="1" hangingPunct="1"/>
            <a:r>
              <a:rPr lang="en-US" smtClean="0"/>
              <a:t>Information Technology provides the tools to change the way state government operates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sp>
        <p:nvSpPr>
          <p:cNvPr id="140290" name="Text Box 5"/>
          <p:cNvSpPr txBox="1">
            <a:spLocks noChangeArrowheads="1"/>
          </p:cNvSpPr>
          <p:nvPr/>
        </p:nvSpPr>
        <p:spPr bwMode="auto">
          <a:xfrm>
            <a:off x="838200" y="45720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>
                <a:solidFill>
                  <a:srgbClr val="DB5C1E"/>
                </a:solidFill>
                <a:latin typeface="Calibri" pitchFamily="34" charset="0"/>
              </a:rPr>
              <a:t>What should IT organizations do next?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448F79-4710-4BDE-899D-CC994B5CD66C}" type="slidenum">
              <a:rPr lang="en-US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ext Box 5"/>
          <p:cNvSpPr txBox="1">
            <a:spLocks noChangeArrowheads="1"/>
          </p:cNvSpPr>
          <p:nvPr/>
        </p:nvSpPr>
        <p:spPr bwMode="auto">
          <a:xfrm>
            <a:off x="838200" y="30480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DB5C1E"/>
                </a:solidFill>
                <a:latin typeface="Calibri" pitchFamily="34" charset="0"/>
                <a:ea typeface="ＭＳ Ｐゴシック"/>
                <a:cs typeface="Arial" charset="0"/>
              </a:rPr>
              <a:t>Appendix</a:t>
            </a:r>
          </a:p>
        </p:txBody>
      </p:sp>
      <p:sp>
        <p:nvSpPr>
          <p:cNvPr id="141314" name="TextBox 5"/>
          <p:cNvSpPr txBox="1">
            <a:spLocks noChangeArrowheads="1"/>
          </p:cNvSpPr>
          <p:nvPr/>
        </p:nvSpPr>
        <p:spPr bwMode="auto">
          <a:xfrm>
            <a:off x="1219200" y="1066800"/>
            <a:ext cx="70866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latin typeface="Calibri" pitchFamily="34" charset="0"/>
              </a:rPr>
              <a:t>California</a:t>
            </a:r>
          </a:p>
          <a:p>
            <a:r>
              <a:rPr lang="en-US">
                <a:latin typeface="Calibri" pitchFamily="34" charset="0"/>
              </a:rPr>
              <a:t>Government Code Section 11545-11546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  Established Office of the Chief Information Officer and made the state </a:t>
            </a:r>
          </a:p>
          <a:p>
            <a:r>
              <a:rPr lang="en-US">
                <a:latin typeface="Calibri" pitchFamily="34" charset="0"/>
              </a:rPr>
              <a:t>    CIO a member of the Governor’s Cabinet.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  Gave broad authority over state IT projects, policy and management.</a:t>
            </a:r>
          </a:p>
        </p:txBody>
      </p:sp>
      <p:sp>
        <p:nvSpPr>
          <p:cNvPr id="141315" name="TextBox 6"/>
          <p:cNvSpPr txBox="1">
            <a:spLocks noChangeArrowheads="1"/>
          </p:cNvSpPr>
          <p:nvPr/>
        </p:nvSpPr>
        <p:spPr bwMode="auto">
          <a:xfrm>
            <a:off x="1143000" y="2590800"/>
            <a:ext cx="6934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latin typeface="Calibri" pitchFamily="34" charset="0"/>
              </a:rPr>
              <a:t>Michigan</a:t>
            </a:r>
          </a:p>
          <a:p>
            <a:r>
              <a:rPr lang="en-US">
                <a:latin typeface="Calibri" pitchFamily="34" charset="0"/>
              </a:rPr>
              <a:t>Executive Order No. 2001 – 3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  Established the Department of Information Technology and created a </a:t>
            </a:r>
          </a:p>
          <a:p>
            <a:r>
              <a:rPr lang="en-US">
                <a:latin typeface="Calibri" pitchFamily="34" charset="0"/>
              </a:rPr>
              <a:t>    cabinet-level state CIO.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  Gave broad authority over state IT infrastructure, standards and </a:t>
            </a:r>
          </a:p>
          <a:p>
            <a:r>
              <a:rPr lang="en-US">
                <a:latin typeface="Calibri" pitchFamily="34" charset="0"/>
              </a:rPr>
              <a:t>    management.</a:t>
            </a:r>
          </a:p>
        </p:txBody>
      </p:sp>
      <p:sp>
        <p:nvSpPr>
          <p:cNvPr id="141316" name="TextBox 7"/>
          <p:cNvSpPr txBox="1">
            <a:spLocks noChangeArrowheads="1"/>
          </p:cNvSpPr>
          <p:nvPr/>
        </p:nvSpPr>
        <p:spPr bwMode="auto">
          <a:xfrm>
            <a:off x="1219200" y="4343400"/>
            <a:ext cx="7391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latin typeface="Calibri" pitchFamily="34" charset="0"/>
              </a:rPr>
              <a:t>Minnesota</a:t>
            </a:r>
          </a:p>
          <a:p>
            <a:r>
              <a:rPr lang="it-IT">
                <a:latin typeface="Calibri" pitchFamily="34" charset="0"/>
              </a:rPr>
              <a:t>Minnesota Statute 2005, Chapter 16E</a:t>
            </a:r>
          </a:p>
          <a:p>
            <a:pPr>
              <a:buFont typeface="Arial" charset="0"/>
              <a:buChar char="•"/>
            </a:pPr>
            <a:r>
              <a:rPr lang="it-IT">
                <a:latin typeface="Calibri" pitchFamily="34" charset="0"/>
              </a:rPr>
              <a:t>  Established the Office of Enterprise Technology and  created a cabinet-level </a:t>
            </a:r>
          </a:p>
          <a:p>
            <a:r>
              <a:rPr lang="it-IT">
                <a:latin typeface="Calibri" pitchFamily="34" charset="0"/>
              </a:rPr>
              <a:t>    state CIO.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  Provide oversight, leadership, and direction for information technology </a:t>
            </a:r>
          </a:p>
          <a:p>
            <a:r>
              <a:rPr lang="en-US">
                <a:latin typeface="Calibri" pitchFamily="34" charset="0"/>
              </a:rPr>
              <a:t>   policy, management, delivery, and security.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62AC70-0D9D-406D-BC5D-10C7FCD03948}" type="slidenum">
              <a:rPr lang="en-US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ext Box 4"/>
          <p:cNvSpPr txBox="1">
            <a:spLocks noChangeArrowheads="1"/>
          </p:cNvSpPr>
          <p:nvPr/>
        </p:nvSpPr>
        <p:spPr bwMode="auto">
          <a:xfrm>
            <a:off x="1828800" y="2362200"/>
            <a:ext cx="5715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0"/>
              <a:t>The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2"/>
          <p:cNvSpPr txBox="1">
            <a:spLocks noChangeArrowheads="1"/>
          </p:cNvSpPr>
          <p:nvPr/>
        </p:nvSpPr>
        <p:spPr bwMode="auto">
          <a:xfrm>
            <a:off x="2286000" y="2895600"/>
            <a:ext cx="609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/>
              <a:t>19</a:t>
            </a:r>
            <a:r>
              <a:rPr lang="en-US" sz="6000" b="1" baseline="30000"/>
              <a:t>th</a:t>
            </a:r>
            <a:r>
              <a:rPr lang="en-US" sz="6000" b="1"/>
              <a:t> Century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51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75438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Rectang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Transcontinental Railroad</a:t>
            </a:r>
            <a:br>
              <a:rPr lang="en-US" sz="4000" smtClean="0"/>
            </a:br>
            <a:r>
              <a:rPr lang="en-US" sz="4000" smtClean="0"/>
              <a:t>May 10, 1869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Railway%20pictu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382000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954</Words>
  <Application>Microsoft Office PowerPoint</Application>
  <PresentationFormat>On-screen Show (4:3)</PresentationFormat>
  <Paragraphs>191</Paragraphs>
  <Slides>65</Slides>
  <Notes>2</Notes>
  <HiddenSlides>14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Office Theme</vt:lpstr>
      <vt:lpstr>Default Design</vt:lpstr>
      <vt:lpstr>1_Default Design</vt:lpstr>
      <vt:lpstr>2_Default Design</vt:lpstr>
      <vt:lpstr>Bitmap Image</vt:lpstr>
      <vt:lpstr>Chart</vt:lpstr>
      <vt:lpstr>“Thinking 21st Century”  presented to   2010 Legislative Policy Conference State of Minnesota</vt:lpstr>
      <vt:lpstr>Slide 2</vt:lpstr>
      <vt:lpstr>Slide 3</vt:lpstr>
      <vt:lpstr>Marrying of The Waters</vt:lpstr>
      <vt:lpstr>Slide 5</vt:lpstr>
      <vt:lpstr>Slide 6</vt:lpstr>
      <vt:lpstr>Slide 7</vt:lpstr>
      <vt:lpstr>Transcontinental Railroad May 10, 1869</vt:lpstr>
      <vt:lpstr>Slide 9</vt:lpstr>
      <vt:lpstr>Slide 10</vt:lpstr>
      <vt:lpstr>Slide 11</vt:lpstr>
      <vt:lpstr>Conquering the Last Mile </vt:lpstr>
      <vt:lpstr>Good Roads Movement</vt:lpstr>
      <vt:lpstr>World Wide Catalog!</vt:lpstr>
      <vt:lpstr>Slide 15</vt:lpstr>
      <vt:lpstr>Slide 16</vt:lpstr>
      <vt:lpstr>Slide 17</vt:lpstr>
      <vt:lpstr>Slide 18</vt:lpstr>
      <vt:lpstr>Slide 19</vt:lpstr>
      <vt:lpstr>Slide 20</vt:lpstr>
      <vt:lpstr>Everything–Smart Everything Connected–Everything Digital</vt:lpstr>
      <vt:lpstr>“Pay as You Drive”</vt:lpstr>
      <vt:lpstr>Tagged, You Are It!</vt:lpstr>
      <vt:lpstr>Someone Hacked Into My Shoe!</vt:lpstr>
      <vt:lpstr>Slide 25</vt:lpstr>
      <vt:lpstr>Fastest Growing Occupations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IT and Economic Development</vt:lpstr>
      <vt:lpstr>Slide 36</vt:lpstr>
      <vt:lpstr>Slide 37</vt:lpstr>
      <vt:lpstr>Slide 38</vt:lpstr>
      <vt:lpstr>Do You Twit?</vt:lpstr>
      <vt:lpstr>Slide 40</vt:lpstr>
      <vt:lpstr>The Medium is the Message</vt:lpstr>
      <vt:lpstr>The Medium is the Message</vt:lpstr>
      <vt:lpstr>Slide 43</vt:lpstr>
      <vt:lpstr>Slide 44</vt:lpstr>
      <vt:lpstr>Slide 45</vt:lpstr>
      <vt:lpstr>Slide 46</vt:lpstr>
      <vt:lpstr>Slide 47</vt:lpstr>
      <vt:lpstr>Slide 48</vt:lpstr>
      <vt:lpstr>Data.gov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</vt:vector>
  </TitlesOfParts>
  <Company>State of California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2010 Minnesota Legislative Conference</dc:title>
  <dc:creator>Jonathon Bertran-Harris</dc:creator>
  <cp:lastModifiedBy>user</cp:lastModifiedBy>
  <cp:revision>16</cp:revision>
  <dcterms:created xsi:type="dcterms:W3CDTF">2010-02-09T02:11:47Z</dcterms:created>
  <dcterms:modified xsi:type="dcterms:W3CDTF">2010-02-10T20:06:04Z</dcterms:modified>
</cp:coreProperties>
</file>