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2" r:id="rId1"/>
  </p:sldMasterIdLst>
  <p:notesMasterIdLst>
    <p:notesMasterId r:id="rId12"/>
  </p:notesMasterIdLst>
  <p:handoutMasterIdLst>
    <p:handoutMasterId r:id="rId13"/>
  </p:handoutMasterIdLst>
  <p:sldIdLst>
    <p:sldId id="647" r:id="rId2"/>
    <p:sldId id="649" r:id="rId3"/>
    <p:sldId id="652" r:id="rId4"/>
    <p:sldId id="653" r:id="rId5"/>
    <p:sldId id="651" r:id="rId6"/>
    <p:sldId id="654" r:id="rId7"/>
    <p:sldId id="658" r:id="rId8"/>
    <p:sldId id="655" r:id="rId9"/>
    <p:sldId id="659" r:id="rId10"/>
    <p:sldId id="660" r:id="rId11"/>
  </p:sldIdLst>
  <p:sldSz cx="9144000" cy="6858000" type="screen4x3"/>
  <p:notesSz cx="7010400" cy="9296400"/>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FFFF00"/>
    <a:srgbClr val="291A82"/>
    <a:srgbClr val="FFFFE7"/>
    <a:srgbClr val="FFFFFF"/>
    <a:srgbClr val="DDDDDD"/>
    <a:srgbClr val="339933"/>
    <a:srgbClr val="EAEAEA"/>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3" autoAdjust="0"/>
    <p:restoredTop sz="98947" autoAdjust="0"/>
  </p:normalViewPr>
  <p:slideViewPr>
    <p:cSldViewPr showGuides="1">
      <p:cViewPr>
        <p:scale>
          <a:sx n="60" d="100"/>
          <a:sy n="60" d="100"/>
        </p:scale>
        <p:origin x="-2478" y="-1218"/>
      </p:cViewPr>
      <p:guideLst>
        <p:guide orient="horz"/>
        <p:guide pos="5759"/>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80" d="100"/>
        <a:sy n="80" d="100"/>
      </p:scale>
      <p:origin x="0" y="0"/>
    </p:cViewPr>
  </p:sorterViewPr>
  <p:notesViewPr>
    <p:cSldViewPr showGuide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55938" cy="457200"/>
          </a:xfrm>
          <a:prstGeom prst="rect">
            <a:avLst/>
          </a:prstGeom>
          <a:noFill/>
          <a:ln w="9525">
            <a:noFill/>
            <a:miter lim="800000"/>
            <a:headEnd/>
            <a:tailEnd/>
          </a:ln>
          <a:effectLst/>
        </p:spPr>
        <p:txBody>
          <a:bodyPr vert="horz" wrap="square" lIns="91598" tIns="45800" rIns="91598" bIns="45800" numCol="1" anchor="t" anchorCtr="0" compatLnSpc="1">
            <a:prstTxWarp prst="textNoShape">
              <a:avLst/>
            </a:prstTxWarp>
          </a:bodyPr>
          <a:lstStyle>
            <a:lvl1pPr algn="l" defTabSz="916585" eaLnBrk="0" hangingPunct="0">
              <a:defRPr sz="1200" b="0">
                <a:latin typeface="Times New Roman" pitchFamily="18" charset="0"/>
              </a:defRPr>
            </a:lvl1pPr>
          </a:lstStyle>
          <a:p>
            <a:pPr>
              <a:defRPr/>
            </a:pPr>
            <a:r>
              <a:rPr lang="en-US"/>
              <a:t>Presentation to the Senate Ways &amp; Means Committee                                                By the Washington State Institute for Public Policy                                        Steve Aos, Acting Director (360 586-2740)</a:t>
            </a:r>
          </a:p>
        </p:txBody>
      </p:sp>
      <p:sp>
        <p:nvSpPr>
          <p:cNvPr id="12291" name="Rectangle 3"/>
          <p:cNvSpPr>
            <a:spLocks noGrp="1" noChangeArrowheads="1"/>
          </p:cNvSpPr>
          <p:nvPr>
            <p:ph type="dt" idx="1"/>
          </p:nvPr>
        </p:nvSpPr>
        <p:spPr bwMode="auto">
          <a:xfrm>
            <a:off x="3971925" y="0"/>
            <a:ext cx="3057525" cy="457200"/>
          </a:xfrm>
          <a:prstGeom prst="rect">
            <a:avLst/>
          </a:prstGeom>
          <a:noFill/>
          <a:ln w="9525">
            <a:noFill/>
            <a:miter lim="800000"/>
            <a:headEnd/>
            <a:tailEnd/>
          </a:ln>
          <a:effectLst/>
        </p:spPr>
        <p:txBody>
          <a:bodyPr vert="horz" wrap="square" lIns="91598" tIns="45800" rIns="91598" bIns="45800" numCol="1" anchor="t" anchorCtr="0" compatLnSpc="1">
            <a:prstTxWarp prst="textNoShape">
              <a:avLst/>
            </a:prstTxWarp>
          </a:bodyPr>
          <a:lstStyle>
            <a:lvl1pPr algn="r" defTabSz="916585" eaLnBrk="0" hangingPunct="0">
              <a:defRPr sz="1200" b="0">
                <a:latin typeface="Times New Roman" pitchFamily="18" charset="0"/>
              </a:defRPr>
            </a:lvl1pPr>
          </a:lstStyle>
          <a:p>
            <a:pPr>
              <a:defRPr/>
            </a:pPr>
            <a:r>
              <a:rPr lang="en-US"/>
              <a:t>Presentation to the Senate Ways &amp; Means Committee</a:t>
            </a:r>
          </a:p>
        </p:txBody>
      </p:sp>
      <p:sp>
        <p:nvSpPr>
          <p:cNvPr id="15364" name="Rectangle 4"/>
          <p:cNvSpPr>
            <a:spLocks noGrp="1" noRot="1" noChangeAspect="1" noChangeArrowheads="1" noTextEdit="1"/>
          </p:cNvSpPr>
          <p:nvPr>
            <p:ph type="sldImg" idx="2"/>
          </p:nvPr>
        </p:nvSpPr>
        <p:spPr bwMode="auto">
          <a:xfrm>
            <a:off x="1133475" y="687388"/>
            <a:ext cx="4678363" cy="3509962"/>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5988" y="4425950"/>
            <a:ext cx="5197475" cy="4197350"/>
          </a:xfrm>
          <a:prstGeom prst="rect">
            <a:avLst/>
          </a:prstGeom>
          <a:noFill/>
          <a:ln w="9525">
            <a:noFill/>
            <a:miter lim="800000"/>
            <a:headEnd/>
            <a:tailEnd/>
          </a:ln>
          <a:effectLst/>
        </p:spPr>
        <p:txBody>
          <a:bodyPr vert="horz" wrap="square" lIns="91598" tIns="45800" rIns="91598" bIns="45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53488"/>
            <a:ext cx="3055938" cy="457200"/>
          </a:xfrm>
          <a:prstGeom prst="rect">
            <a:avLst/>
          </a:prstGeom>
          <a:noFill/>
          <a:ln w="9525">
            <a:noFill/>
            <a:miter lim="800000"/>
            <a:headEnd/>
            <a:tailEnd/>
          </a:ln>
          <a:effectLst/>
        </p:spPr>
        <p:txBody>
          <a:bodyPr vert="horz" wrap="square" lIns="91598" tIns="45800" rIns="91598" bIns="45800" numCol="1" anchor="b" anchorCtr="0" compatLnSpc="1">
            <a:prstTxWarp prst="textNoShape">
              <a:avLst/>
            </a:prstTxWarp>
          </a:bodyPr>
          <a:lstStyle>
            <a:lvl1pPr algn="l" defTabSz="916585" eaLnBrk="0" hangingPunct="0">
              <a:defRPr sz="1200" b="0">
                <a:latin typeface="Times New Roman" pitchFamily="18" charset="0"/>
              </a:defRPr>
            </a:lvl1pPr>
          </a:lstStyle>
          <a:p>
            <a:pPr>
              <a:defRPr/>
            </a:pPr>
            <a:r>
              <a:rPr lang="en-US"/>
              <a:t>January 19, 2006</a:t>
            </a:r>
          </a:p>
        </p:txBody>
      </p:sp>
      <p:sp>
        <p:nvSpPr>
          <p:cNvPr id="12295" name="Rectangle 7"/>
          <p:cNvSpPr>
            <a:spLocks noGrp="1" noChangeArrowheads="1"/>
          </p:cNvSpPr>
          <p:nvPr>
            <p:ph type="sldNum" sz="quarter" idx="5"/>
          </p:nvPr>
        </p:nvSpPr>
        <p:spPr bwMode="auto">
          <a:xfrm>
            <a:off x="3971925" y="8853488"/>
            <a:ext cx="3057525" cy="457200"/>
          </a:xfrm>
          <a:prstGeom prst="rect">
            <a:avLst/>
          </a:prstGeom>
          <a:noFill/>
          <a:ln w="9525">
            <a:noFill/>
            <a:miter lim="800000"/>
            <a:headEnd/>
            <a:tailEnd/>
          </a:ln>
          <a:effectLst/>
        </p:spPr>
        <p:txBody>
          <a:bodyPr vert="horz" wrap="square" lIns="91598" tIns="45800" rIns="91598" bIns="45800" numCol="1" anchor="b" anchorCtr="0" compatLnSpc="1">
            <a:prstTxWarp prst="textNoShape">
              <a:avLst/>
            </a:prstTxWarp>
          </a:bodyPr>
          <a:lstStyle>
            <a:lvl1pPr algn="r" defTabSz="916585" eaLnBrk="0" hangingPunct="0">
              <a:defRPr sz="1200" b="0">
                <a:latin typeface="Times New Roman" pitchFamily="18" charset="0"/>
              </a:defRPr>
            </a:lvl1pPr>
          </a:lstStyle>
          <a:p>
            <a:pPr>
              <a:defRPr/>
            </a:pPr>
            <a:fld id="{08ED9B24-A30D-4C40-8768-A40DE8DF6169}"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F9D28E8-27E4-4579-A385-60E1F05785A3}" type="datetimeFigureOut">
              <a:rPr lang="en-US"/>
              <a:pPr>
                <a:defRPr/>
              </a:pPr>
              <a:t>2/10/2010</a:t>
            </a:fld>
            <a:endParaRPr lang="en-US" dirty="0">
              <a:solidFill>
                <a:srgbClr val="FFFFFF"/>
              </a:solidFill>
            </a:endParaRPr>
          </a:p>
        </p:txBody>
      </p:sp>
      <p:sp>
        <p:nvSpPr>
          <p:cNvPr id="5" name="Footer Placeholder 4"/>
          <p:cNvSpPr>
            <a:spLocks noGrp="1"/>
          </p:cNvSpPr>
          <p:nvPr>
            <p:ph type="ftr" sz="quarter" idx="11"/>
          </p:nvPr>
        </p:nvSpPr>
        <p:spPr/>
        <p:txBody>
          <a:bodyPr/>
          <a:lstStyle>
            <a:lvl1pPr algn="ctr" eaLnBrk="0" hangingPunct="0">
              <a:defRPr sz="1200">
                <a:solidFill>
                  <a:schemeClr val="accent1">
                    <a:tint val="2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20B37F-299F-4717-A84D-DE2E61FC02FB}" type="slidenum">
              <a:rPr lang="en-US"/>
              <a:pPr>
                <a:defRPr/>
              </a:pPr>
              <a:t>‹#›</a:t>
            </a:fld>
            <a:endParaRPr lang="en-US" dirty="0">
              <a:solidFill>
                <a:srgbClr val="FFFFFF"/>
              </a:solidFill>
            </a:endParaRPr>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169A93-8DF8-4677-A9F1-5983828BC170}" type="datetimeFigureOut">
              <a:rPr lang="en-US"/>
              <a:pPr>
                <a:defRPr/>
              </a:pPr>
              <a:t>2/10/2010</a:t>
            </a:fld>
            <a:endParaRPr lang="en-US"/>
          </a:p>
        </p:txBody>
      </p:sp>
      <p:sp>
        <p:nvSpPr>
          <p:cNvPr id="5" name="Footer Placeholder 4"/>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3ACB70-A011-400D-9DAD-32E28210D74B}" type="slidenum">
              <a:rPr lang="en-US"/>
              <a:pPr>
                <a:defRPr/>
              </a:pPr>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A4BF3C-F4DE-4BE5-B680-E73CDA804B8F}" type="datetimeFigureOut">
              <a:rPr lang="en-US"/>
              <a:pPr>
                <a:defRPr/>
              </a:pPr>
              <a:t>2/10/2010</a:t>
            </a:fld>
            <a:endParaRPr lang="en-US"/>
          </a:p>
        </p:txBody>
      </p:sp>
      <p:sp>
        <p:nvSpPr>
          <p:cNvPr id="5" name="Footer Placeholder 4"/>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85A9A7-7225-4FD5-A133-CFC3E8D3CEC1}" type="slidenum">
              <a:rPr lang="en-US"/>
              <a:pPr>
                <a:defRPr/>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CEB8DC-40C9-4B0F-8CCA-74784E51B7C1}" type="datetimeFigureOut">
              <a:rPr lang="en-US"/>
              <a:pPr>
                <a:defRPr/>
              </a:pPr>
              <a:t>2/10/2010</a:t>
            </a:fld>
            <a:endParaRPr lang="en-US"/>
          </a:p>
        </p:txBody>
      </p:sp>
      <p:sp>
        <p:nvSpPr>
          <p:cNvPr id="5" name="Footer Placeholder 4"/>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22BB30-3D4B-401C-9444-8F8F2F24D01D}" type="slidenum">
              <a:rPr lang="en-US"/>
              <a:pPr>
                <a:defRPr/>
              </a:pPr>
              <a:t>‹#›</a:t>
            </a:fld>
            <a:endParaRPr 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95F3FE-F203-4F83-B00E-0B6612B8DB53}" type="datetimeFigureOut">
              <a:rPr lang="en-US"/>
              <a:pPr>
                <a:defRPr/>
              </a:pPr>
              <a:t>2/10/2010</a:t>
            </a:fld>
            <a:endParaRPr lang="en-US"/>
          </a:p>
        </p:txBody>
      </p:sp>
      <p:sp>
        <p:nvSpPr>
          <p:cNvPr id="5" name="Footer Placeholder 4"/>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895E8D-5EAD-419A-AADE-216A69886C9B}" type="slidenum">
              <a:rPr lang="en-US"/>
              <a:pPr>
                <a:defRPr/>
              </a:pPr>
              <a:t>‹#›</a:t>
            </a:fld>
            <a:endParaRPr 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EB263BF4-5EF9-40CC-84DE-C0033FD770BE}" type="datetimeFigureOut">
              <a:rPr lang="en-US"/>
              <a:pPr>
                <a:defRPr/>
              </a:pPr>
              <a:t>2/10/2010</a:t>
            </a:fld>
            <a:endParaRPr lang="en-US"/>
          </a:p>
        </p:txBody>
      </p:sp>
      <p:sp>
        <p:nvSpPr>
          <p:cNvPr id="6" name="Footer Placeholder 5"/>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51CE1E3-01D0-4808-8F04-28A2442B8CCB}" type="slidenum">
              <a:rPr lang="en-US"/>
              <a:pPr>
                <a:defRPr/>
              </a:pPr>
              <a:t>‹#›</a:t>
            </a:fld>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989C2C4-FF2C-4175-B8B4-0DC0D6A65B49}" type="datetimeFigureOut">
              <a:rPr lang="en-US"/>
              <a:pPr>
                <a:defRPr/>
              </a:pPr>
              <a:t>2/10/2010</a:t>
            </a:fld>
            <a:endParaRPr lang="en-US"/>
          </a:p>
        </p:txBody>
      </p:sp>
      <p:sp>
        <p:nvSpPr>
          <p:cNvPr id="8" name="Footer Placeholder 7"/>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F6A02ED-3E11-4969-8648-216F47D8CDD2}" type="slidenum">
              <a:rPr lang="en-US"/>
              <a:pPr>
                <a:defRPr/>
              </a:pPr>
              <a:t>‹#›</a:t>
            </a:fld>
            <a:endParaRPr 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9ED9D4CF-C5BB-4CF7-BC8E-D72D59EEC60B}" type="datetimeFigureOut">
              <a:rPr lang="en-US"/>
              <a:pPr>
                <a:defRPr/>
              </a:pPr>
              <a:t>2/10/2010</a:t>
            </a:fld>
            <a:endParaRPr lang="en-US"/>
          </a:p>
        </p:txBody>
      </p:sp>
      <p:sp>
        <p:nvSpPr>
          <p:cNvPr id="4" name="Footer Placeholder 3"/>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35BDDF5-715A-4BEC-82A6-6938B4FB4CBB}" type="slidenum">
              <a:rPr lang="en-US"/>
              <a:pPr>
                <a:defRPr/>
              </a:pPr>
              <a:t>‹#›</a:t>
            </a:fld>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F985275-2E7F-4174-A2A9-68EA08CA8515}" type="datetimeFigureOut">
              <a:rPr lang="en-US"/>
              <a:pPr>
                <a:defRPr/>
              </a:pPr>
              <a:t>2/10/2010</a:t>
            </a:fld>
            <a:endParaRPr lang="en-US"/>
          </a:p>
        </p:txBody>
      </p:sp>
      <p:sp>
        <p:nvSpPr>
          <p:cNvPr id="3" name="Footer Placeholder 2"/>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BDD383BD-11CF-4692-B4DF-09648B35E3BF}" type="slidenum">
              <a:rPr lang="en-US"/>
              <a:pPr>
                <a:defRPr/>
              </a:pPr>
              <a:t>‹#›</a:t>
            </a:fld>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A0F2AC4-54CF-40ED-A787-21DA1F948C1A}" type="datetimeFigureOut">
              <a:rPr lang="en-US"/>
              <a:pPr>
                <a:defRPr/>
              </a:pPr>
              <a:t>2/10/2010</a:t>
            </a:fld>
            <a:endParaRPr lang="en-US"/>
          </a:p>
        </p:txBody>
      </p:sp>
      <p:sp>
        <p:nvSpPr>
          <p:cNvPr id="6" name="Footer Placeholder 5"/>
          <p:cNvSpPr>
            <a:spLocks noGrp="1"/>
          </p:cNvSpPr>
          <p:nvPr>
            <p:ph type="ftr" sz="quarter" idx="11"/>
          </p:nvPr>
        </p:nvSpPr>
        <p:spPr/>
        <p:txBody>
          <a:bodyPr/>
          <a:lstStyle>
            <a:lvl1pPr algn="ctr" eaLnBrk="0" hangingPunct="0">
              <a:defRPr sz="1200">
                <a:solidFill>
                  <a:schemeClr val="tx1">
                    <a:tint val="7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45AE95A-E205-4B3D-8DFC-C68B3F071275}" type="slidenum">
              <a:rPr lang="en-US"/>
              <a:pPr>
                <a:defRPr/>
              </a:pPr>
              <a:t>‹#›</a:t>
            </a:fld>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B489781-346E-4DBC-806A-AC7A30CBB3BC}" type="datetimeFigureOut">
              <a:rPr lang="en-US"/>
              <a:pPr>
                <a:defRPr/>
              </a:pPr>
              <a:t>2/10/2010</a:t>
            </a:fld>
            <a:endParaRPr lang="en-US">
              <a:solidFill>
                <a:schemeClr val="tx1"/>
              </a:solidFill>
            </a:endParaRPr>
          </a:p>
        </p:txBody>
      </p:sp>
      <p:sp>
        <p:nvSpPr>
          <p:cNvPr id="6" name="Footer Placeholder 5"/>
          <p:cNvSpPr>
            <a:spLocks noGrp="1"/>
          </p:cNvSpPr>
          <p:nvPr>
            <p:ph type="ftr" sz="quarter" idx="11"/>
          </p:nvPr>
        </p:nvSpPr>
        <p:spPr/>
        <p:txBody>
          <a:bodyPr/>
          <a:lstStyle>
            <a:lvl1pPr algn="ctr" eaLnBrk="0" hangingPunct="0">
              <a:defRPr sz="120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2C9A9C1-FA80-402F-BD0B-48CD5F0EBF5E}" type="slidenum">
              <a:rPr lang="en-US"/>
              <a:pPr>
                <a:defRPr/>
              </a:pPr>
              <a:t>‹#›</a:t>
            </a:fld>
            <a:endParaRPr lang="en-US">
              <a:solidFill>
                <a:schemeClr val="tx1"/>
              </a:solidFill>
            </a:endParaRPr>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91A8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defRPr>
            </a:lvl1pPr>
          </a:lstStyle>
          <a:p>
            <a:pPr>
              <a:defRPr/>
            </a:pPr>
            <a:fld id="{ED7177C2-CA33-4DFE-A524-B7E7615FFDF2}" type="datetimeFigureOut">
              <a:rPr lang="en-US"/>
              <a:pPr>
                <a:defRPr/>
              </a:pPr>
              <a:t>2/10/2010</a:t>
            </a:fld>
            <a:endParaRPr lang="en-US" sz="1000" dirty="0">
              <a:solidFill>
                <a:schemeClr val="tx1"/>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r">
              <a:defRPr sz="100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defRPr>
            </a:lvl1pPr>
          </a:lstStyle>
          <a:p>
            <a:pPr>
              <a:defRPr/>
            </a:pPr>
            <a:fld id="{0814676F-EB3E-4A2A-9882-5BEEAA9EBFA0}" type="slidenum">
              <a:rPr lang="en-US"/>
              <a:pPr>
                <a:defRPr/>
              </a:pPr>
              <a:t>‹#›</a:t>
            </a:fld>
            <a:endParaRPr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zoom dir="in"/>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130" name="AutoShape 16"/>
          <p:cNvSpPr>
            <a:spLocks noChangeArrowheads="1"/>
          </p:cNvSpPr>
          <p:nvPr/>
        </p:nvSpPr>
        <p:spPr bwMode="auto">
          <a:xfrm>
            <a:off x="304800" y="6305550"/>
            <a:ext cx="261938" cy="388938"/>
          </a:xfrm>
          <a:prstGeom prst="rtTriangle">
            <a:avLst/>
          </a:prstGeom>
          <a:ln w="9525" algn="ctr">
            <a:noFill/>
            <a:miter lim="800000"/>
            <a:headEnd/>
            <a:tailEnd/>
          </a:ln>
        </p:spPr>
        <p:txBody>
          <a:bodyPr wrap="none" anchor="ctr"/>
          <a:lstStyle/>
          <a:p>
            <a:endParaRPr lang="en-US"/>
          </a:p>
        </p:txBody>
      </p:sp>
      <p:sp useBgFill="1">
        <p:nvSpPr>
          <p:cNvPr id="14" name="AutoShape 16"/>
          <p:cNvSpPr>
            <a:spLocks noChangeArrowheads="1"/>
          </p:cNvSpPr>
          <p:nvPr/>
        </p:nvSpPr>
        <p:spPr bwMode="auto">
          <a:xfrm>
            <a:off x="304800" y="6305550"/>
            <a:ext cx="261938" cy="388938"/>
          </a:xfrm>
          <a:prstGeom prst="rtTriangle">
            <a:avLst/>
          </a:prstGeom>
          <a:ln w="9525" algn="ctr">
            <a:noFill/>
            <a:miter lim="800000"/>
            <a:headEnd/>
            <a:tailEnd/>
          </a:ln>
        </p:spPr>
        <p:txBody>
          <a:bodyPr wrap="none" anchor="ctr"/>
          <a:lstStyle/>
          <a:p>
            <a:endParaRPr lang="en-US"/>
          </a:p>
        </p:txBody>
      </p:sp>
      <p:sp>
        <p:nvSpPr>
          <p:cNvPr id="15"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sp>
        <p:nvSpPr>
          <p:cNvPr id="16"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grpSp>
        <p:nvGrpSpPr>
          <p:cNvPr id="2" name="Group 20"/>
          <p:cNvGrpSpPr/>
          <p:nvPr/>
        </p:nvGrpSpPr>
        <p:grpSpPr>
          <a:xfrm>
            <a:off x="-6019800" y="1600199"/>
            <a:ext cx="5791200" cy="4536364"/>
            <a:chOff x="-6019800" y="1447799"/>
            <a:chExt cx="5791200" cy="4536364"/>
          </a:xfrm>
          <a:solidFill>
            <a:srgbClr val="FFFFFF"/>
          </a:solidFill>
        </p:grpSpPr>
        <p:sp>
          <p:nvSpPr>
            <p:cNvPr id="22" name="Rectangle 21"/>
            <p:cNvSpPr>
              <a:spLocks noChangeArrowheads="1"/>
            </p:cNvSpPr>
            <p:nvPr/>
          </p:nvSpPr>
          <p:spPr bwMode="auto">
            <a:xfrm>
              <a:off x="-6019800" y="1447799"/>
              <a:ext cx="5791200" cy="4536364"/>
            </a:xfrm>
            <a:prstGeom prst="rect">
              <a:avLst/>
            </a:prstGeom>
            <a:grpFill/>
            <a:ln w="3175" algn="ctr">
              <a:noFill/>
              <a:miter lim="800000"/>
              <a:headEnd/>
              <a:tailEnd/>
            </a:ln>
            <a:effectLst>
              <a:outerShdw blurRad="292100" dist="25400" dir="1200000" sx="103000" sy="103000" algn="tl" rotWithShape="0">
                <a:prstClr val="black">
                  <a:alpha val="75000"/>
                </a:prstClr>
              </a:outerShdw>
            </a:effectLst>
          </p:spPr>
          <p:txBody>
            <a:bodyPr wrap="none" anchor="ctr"/>
            <a:lstStyle/>
            <a:p>
              <a:pPr algn="ctr" eaLnBrk="0" hangingPunct="0">
                <a:defRPr/>
              </a:pPr>
              <a:r>
                <a:rPr lang="en-US" dirty="0" smtClean="0"/>
                <a:t>                           </a:t>
              </a:r>
              <a:endParaRPr lang="en-US" dirty="0"/>
            </a:p>
          </p:txBody>
        </p:sp>
        <p:sp>
          <p:nvSpPr>
            <p:cNvPr id="23" name="Rectangle 142"/>
            <p:cNvSpPr>
              <a:spLocks noChangeArrowheads="1"/>
            </p:cNvSpPr>
            <p:nvPr/>
          </p:nvSpPr>
          <p:spPr bwMode="auto">
            <a:xfrm>
              <a:off x="-5943600" y="1447803"/>
              <a:ext cx="5638800" cy="4496616"/>
            </a:xfrm>
            <a:prstGeom prst="rect">
              <a:avLst/>
            </a:prstGeom>
            <a:grpFill/>
            <a:ln w="9525">
              <a:noFill/>
              <a:miter lim="800000"/>
              <a:headEnd/>
              <a:tailEnd/>
            </a:ln>
          </p:spPr>
          <p:txBody>
            <a:bodyPr wrap="square">
              <a:spAutoFit/>
            </a:bodyPr>
            <a:lstStyle/>
            <a:p>
              <a:pPr marL="0" lvl="1" eaLnBrk="0" hangingPunct="0">
                <a:spcBef>
                  <a:spcPct val="10000"/>
                </a:spcBef>
                <a:buFont typeface="Wingdings" pitchFamily="2" charset="2"/>
                <a:buNone/>
                <a:tabLst>
                  <a:tab pos="798513" algn="l"/>
                </a:tabLst>
              </a:pPr>
              <a:r>
                <a:rPr lang="en-US" sz="1900" dirty="0" smtClean="0">
                  <a:solidFill>
                    <a:schemeClr val="bg1"/>
                  </a:solidFill>
                </a:rPr>
                <a:t>Study language from this year’s budget bill</a:t>
              </a:r>
              <a:endParaRPr lang="en-US" sz="1900" i="1" dirty="0">
                <a:solidFill>
                  <a:schemeClr val="bg1"/>
                </a:solidFill>
              </a:endParaRPr>
            </a:p>
            <a:p>
              <a:pPr marL="0" lvl="2" eaLnBrk="0" hangingPunct="0">
                <a:spcBef>
                  <a:spcPct val="10000"/>
                </a:spcBef>
                <a:tabLst>
                  <a:tab pos="798513" algn="l"/>
                </a:tabLst>
              </a:pPr>
              <a:endParaRPr lang="en-US" sz="200" i="1" dirty="0" smtClean="0">
                <a:solidFill>
                  <a:srgbClr val="0000FF"/>
                </a:solidFill>
              </a:endParaRPr>
            </a:p>
            <a:p>
              <a:pPr marL="0" lvl="2" eaLnBrk="0" hangingPunct="0">
                <a:lnSpc>
                  <a:spcPts val="1800"/>
                </a:lnSpc>
                <a:spcBef>
                  <a:spcPts val="600"/>
                </a:spcBef>
                <a:tabLst>
                  <a:tab pos="798513" algn="l"/>
                </a:tabLst>
              </a:pPr>
              <a:r>
                <a:rPr lang="en-US" sz="1400" b="0" i="1" dirty="0" smtClean="0">
                  <a:solidFill>
                    <a:srgbClr val="0000FF"/>
                  </a:solidFill>
                </a:rPr>
                <a:t>“Sec. 610 (4) $100,000 of the general fund--state appropriation for fiscal year 2010 and $100,000 of the general fund--state appropriation for fiscal year 2011 are provided solely for the Washington state institute for public policy to report to the legislature regarding efficient and effective programs and policies. The report shall calculate the return on investment to taxpayers from    evidence-based prevention and intervention programs and policies that influence crime, K-12 education outcomes, child maltreatment, substance abuse, mental health, public health, public assistance, employment, and housing. The institute for public policy shall   provide the legislature with a comprehensive list of programs and policies that improve these outcomes for children and adults in Washington and result in more cost-efficient use of public resources. The institute shall submit interim reports by December 15, 2009, and           October 1, 2010, and a final report by June 30, 2011. The institute may receive additional funds from a private organization for the purpose of conducting this study.”</a:t>
              </a:r>
              <a:endParaRPr lang="en-US" sz="1400" b="0" i="1" dirty="0">
                <a:solidFill>
                  <a:srgbClr val="0000FF"/>
                </a:solidFill>
              </a:endParaRPr>
            </a:p>
          </p:txBody>
        </p:sp>
      </p:grpSp>
      <p:cxnSp>
        <p:nvCxnSpPr>
          <p:cNvPr id="24" name="Straight Connector 23"/>
          <p:cNvCxnSpPr/>
          <p:nvPr/>
        </p:nvCxnSpPr>
        <p:spPr>
          <a:xfrm>
            <a:off x="-2306053" y="2930358"/>
            <a:ext cx="1776664" cy="53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443621" y="3374189"/>
            <a:ext cx="2646947" cy="79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825958" y="3598779"/>
            <a:ext cx="3360821" cy="66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 name="Group 26"/>
          <p:cNvGrpSpPr/>
          <p:nvPr/>
        </p:nvGrpSpPr>
        <p:grpSpPr>
          <a:xfrm>
            <a:off x="-5843337" y="3831302"/>
            <a:ext cx="5207000" cy="451940"/>
            <a:chOff x="-5843337" y="3831302"/>
            <a:chExt cx="5207000" cy="451940"/>
          </a:xfrm>
        </p:grpSpPr>
        <p:cxnSp>
          <p:nvCxnSpPr>
            <p:cNvPr id="28" name="Straight Connector 27"/>
            <p:cNvCxnSpPr/>
            <p:nvPr/>
          </p:nvCxnSpPr>
          <p:spPr>
            <a:xfrm flipV="1">
              <a:off x="-5832642" y="4267200"/>
              <a:ext cx="2001253" cy="1604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747126" y="3831302"/>
              <a:ext cx="4110789" cy="81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843337" y="4069347"/>
              <a:ext cx="5009148" cy="106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 name="Group 30"/>
          <p:cNvGrpSpPr/>
          <p:nvPr/>
        </p:nvGrpSpPr>
        <p:grpSpPr>
          <a:xfrm>
            <a:off x="-5828632" y="5219700"/>
            <a:ext cx="5003132" cy="229268"/>
            <a:chOff x="-5828632" y="5219700"/>
            <a:chExt cx="5003132" cy="229268"/>
          </a:xfrm>
        </p:grpSpPr>
        <p:grpSp>
          <p:nvGrpSpPr>
            <p:cNvPr id="5" name="Group 52"/>
            <p:cNvGrpSpPr/>
            <p:nvPr/>
          </p:nvGrpSpPr>
          <p:grpSpPr>
            <a:xfrm>
              <a:off x="-5828632" y="5431590"/>
              <a:ext cx="4064000" cy="17378"/>
              <a:chOff x="-5828632" y="5431590"/>
              <a:chExt cx="4064000" cy="17378"/>
            </a:xfrm>
          </p:grpSpPr>
          <p:cxnSp>
            <p:nvCxnSpPr>
              <p:cNvPr id="34" name="Straight Connector 33"/>
              <p:cNvCxnSpPr/>
              <p:nvPr/>
            </p:nvCxnSpPr>
            <p:spPr>
              <a:xfrm>
                <a:off x="-5828632" y="5447631"/>
                <a:ext cx="1224548" cy="13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864852" y="5431590"/>
                <a:ext cx="1100220" cy="66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2426677" y="5219700"/>
              <a:ext cx="1601177"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16667 4.44444E-6 L 0.825 4.44444E-6 " pathEditMode="relative" rAng="0" ptsTypes="AA">
                                      <p:cBhvr>
                                        <p:cTn id="6" dur="1000" fill="hold"/>
                                        <p:tgtEl>
                                          <p:spTgt spid="2"/>
                                        </p:tgtEl>
                                        <p:attrNameLst>
                                          <p:attrName>ppt_x</p:attrName>
                                          <p:attrName>ppt_y</p:attrName>
                                        </p:attrNameLst>
                                      </p:cBhvr>
                                      <p:rCtr x="329" y="0"/>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5717 -0.00301 L 0.8217 -0.00301 " pathEditMode="relative" rAng="0" ptsTypes="AA">
                                      <p:cBhvr>
                                        <p:cTn id="10" dur="500" fill="hold"/>
                                        <p:tgtEl>
                                          <p:spTgt spid="24"/>
                                        </p:tgtEl>
                                        <p:attrNameLst>
                                          <p:attrName>ppt_x</p:attrName>
                                          <p:attrName>ppt_y</p:attrName>
                                        </p:attrNameLst>
                                      </p:cBhvr>
                                      <p:rCtr x="125" y="0"/>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0.57552 0.00231 L 0.82552 0.00231 " pathEditMode="relative" rAng="0" ptsTypes="AA">
                                      <p:cBhvr>
                                        <p:cTn id="14" dur="500" fill="hold"/>
                                        <p:tgtEl>
                                          <p:spTgt spid="25"/>
                                        </p:tgtEl>
                                        <p:attrNameLst>
                                          <p:attrName>ppt_x</p:attrName>
                                          <p:attrName>ppt_y</p:attrName>
                                        </p:attrNameLst>
                                      </p:cBhvr>
                                      <p:rCtr x="125" y="0"/>
                                    </p:animMotion>
                                  </p:childTnLst>
                                </p:cTn>
                              </p:par>
                              <p:par>
                                <p:cTn id="15" presetID="63" presetClass="path" presetSubtype="0" accel="50000" decel="50000" fill="hold" nodeType="withEffect">
                                  <p:stCondLst>
                                    <p:cond delay="0"/>
                                  </p:stCondLst>
                                  <p:childTnLst>
                                    <p:animMotion origin="layout" path="M 0.57083 0.00208 L 0.82083 0.00208 " pathEditMode="relative" rAng="0" ptsTypes="AA">
                                      <p:cBhvr>
                                        <p:cTn id="16" dur="500" fill="hold"/>
                                        <p:tgtEl>
                                          <p:spTgt spid="26"/>
                                        </p:tgtEl>
                                        <p:attrNameLst>
                                          <p:attrName>ppt_x</p:attrName>
                                          <p:attrName>ppt_y</p:attrName>
                                        </p:attrNameLst>
                                      </p:cBhvr>
                                      <p:rCtr x="125" y="0"/>
                                    </p:animMotion>
                                  </p:childTnLst>
                                </p:cTn>
                              </p:par>
                            </p:childTnLst>
                          </p:cTn>
                        </p:par>
                      </p:childTnLst>
                    </p:cTn>
                  </p:par>
                  <p:par>
                    <p:cTn id="17" fill="hold">
                      <p:stCondLst>
                        <p:cond delay="indefinite"/>
                      </p:stCondLst>
                      <p:childTnLst>
                        <p:par>
                          <p:cTn id="18" fill="hold">
                            <p:stCondLst>
                              <p:cond delay="0"/>
                            </p:stCondLst>
                            <p:childTnLst>
                              <p:par>
                                <p:cTn id="19" presetID="63" presetClass="path" presetSubtype="0" accel="50000" decel="50000" fill="hold" nodeType="clickEffect">
                                  <p:stCondLst>
                                    <p:cond delay="0"/>
                                  </p:stCondLst>
                                  <p:childTnLst>
                                    <p:animMotion origin="layout" path="M 0.57292 0.00324 L 0.82292 0.00324 " pathEditMode="relative" rAng="0" ptsTypes="AA">
                                      <p:cBhvr>
                                        <p:cTn id="20" dur="500" fill="hold"/>
                                        <p:tgtEl>
                                          <p:spTgt spid="3"/>
                                        </p:tgtEl>
                                        <p:attrNameLst>
                                          <p:attrName>ppt_x</p:attrName>
                                          <p:attrName>ppt_y</p:attrName>
                                        </p:attrNameLst>
                                      </p:cBhvr>
                                      <p:rCtr x="125" y="0"/>
                                    </p:animMotion>
                                  </p:child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nodeType="clickEffect">
                                  <p:stCondLst>
                                    <p:cond delay="0"/>
                                  </p:stCondLst>
                                  <p:childTnLst>
                                    <p:animMotion origin="layout" path="M 0.57222 2.22222E-6 L 0.82222 2.22222E-6 " pathEditMode="relative" rAng="0" ptsTypes="AA">
                                      <p:cBhvr>
                                        <p:cTn id="24" dur="500" fill="hold"/>
                                        <p:tgtEl>
                                          <p:spTgt spid="4"/>
                                        </p:tgtEl>
                                        <p:attrNameLst>
                                          <p:attrName>ppt_x</p:attrName>
                                          <p:attrName>ppt_y</p:attrName>
                                        </p:attrNameLst>
                                      </p:cBhvr>
                                      <p:rCtr x="125" y="0"/>
                                    </p:animMotion>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nodeType="clickEffect">
                                  <p:stCondLst>
                                    <p:cond delay="0"/>
                                  </p:stCondLst>
                                  <p:childTnLst>
                                    <p:animEffect transition="out" filter="dissolve">
                                      <p:cBhvr>
                                        <p:cTn id="28" dur="1000"/>
                                        <p:tgtEl>
                                          <p:spTgt spid="2"/>
                                        </p:tgtEl>
                                      </p:cBhvr>
                                    </p:animEffect>
                                    <p:set>
                                      <p:cBhvr>
                                        <p:cTn id="29" dur="1" fill="hold">
                                          <p:stCondLst>
                                            <p:cond delay="999"/>
                                          </p:stCondLst>
                                        </p:cTn>
                                        <p:tgtEl>
                                          <p:spTgt spid="2"/>
                                        </p:tgtEl>
                                        <p:attrNameLst>
                                          <p:attrName>style.visibility</p:attrName>
                                        </p:attrNameLst>
                                      </p:cBhvr>
                                      <p:to>
                                        <p:strVal val="hidden"/>
                                      </p:to>
                                    </p:set>
                                  </p:childTnLst>
                                </p:cTn>
                              </p:par>
                              <p:par>
                                <p:cTn id="30" presetID="9" presetClass="exit" presetSubtype="0" fill="hold" nodeType="withEffect">
                                  <p:stCondLst>
                                    <p:cond delay="0"/>
                                  </p:stCondLst>
                                  <p:childTnLst>
                                    <p:animEffect transition="out" filter="dissolve">
                                      <p:cBhvr>
                                        <p:cTn id="31" dur="500"/>
                                        <p:tgtEl>
                                          <p:spTgt spid="24"/>
                                        </p:tgtEl>
                                      </p:cBhvr>
                                    </p:animEffect>
                                    <p:set>
                                      <p:cBhvr>
                                        <p:cTn id="32" dur="1" fill="hold">
                                          <p:stCondLst>
                                            <p:cond delay="499"/>
                                          </p:stCondLst>
                                        </p:cTn>
                                        <p:tgtEl>
                                          <p:spTgt spid="24"/>
                                        </p:tgtEl>
                                        <p:attrNameLst>
                                          <p:attrName>style.visibility</p:attrName>
                                        </p:attrNameLst>
                                      </p:cBhvr>
                                      <p:to>
                                        <p:strVal val="hidden"/>
                                      </p:to>
                                    </p:set>
                                  </p:childTnLst>
                                </p:cTn>
                              </p:par>
                              <p:par>
                                <p:cTn id="33" presetID="9" presetClass="exit" presetSubtype="0" fill="hold" nodeType="withEffect">
                                  <p:stCondLst>
                                    <p:cond delay="0"/>
                                  </p:stCondLst>
                                  <p:childTnLst>
                                    <p:animEffect transition="out" filter="dissolve">
                                      <p:cBhvr>
                                        <p:cTn id="34" dur="500"/>
                                        <p:tgtEl>
                                          <p:spTgt spid="25"/>
                                        </p:tgtEl>
                                      </p:cBhvr>
                                    </p:animEffect>
                                    <p:set>
                                      <p:cBhvr>
                                        <p:cTn id="35" dur="1" fill="hold">
                                          <p:stCondLst>
                                            <p:cond delay="499"/>
                                          </p:stCondLst>
                                        </p:cTn>
                                        <p:tgtEl>
                                          <p:spTgt spid="25"/>
                                        </p:tgtEl>
                                        <p:attrNameLst>
                                          <p:attrName>style.visibility</p:attrName>
                                        </p:attrNameLst>
                                      </p:cBhvr>
                                      <p:to>
                                        <p:strVal val="hidden"/>
                                      </p:to>
                                    </p:set>
                                  </p:childTnLst>
                                </p:cTn>
                              </p:par>
                              <p:par>
                                <p:cTn id="36" presetID="9" presetClass="exit" presetSubtype="0" fill="hold" nodeType="withEffect">
                                  <p:stCondLst>
                                    <p:cond delay="0"/>
                                  </p:stCondLst>
                                  <p:childTnLst>
                                    <p:animEffect transition="out" filter="dissolve">
                                      <p:cBhvr>
                                        <p:cTn id="37" dur="500"/>
                                        <p:tgtEl>
                                          <p:spTgt spid="26"/>
                                        </p:tgtEl>
                                      </p:cBhvr>
                                    </p:animEffect>
                                    <p:set>
                                      <p:cBhvr>
                                        <p:cTn id="38" dur="1" fill="hold">
                                          <p:stCondLst>
                                            <p:cond delay="499"/>
                                          </p:stCondLst>
                                        </p:cTn>
                                        <p:tgtEl>
                                          <p:spTgt spid="26"/>
                                        </p:tgtEl>
                                        <p:attrNameLst>
                                          <p:attrName>style.visibility</p:attrName>
                                        </p:attrNameLst>
                                      </p:cBhvr>
                                      <p:to>
                                        <p:strVal val="hidden"/>
                                      </p:to>
                                    </p:set>
                                  </p:childTnLst>
                                </p:cTn>
                              </p:par>
                              <p:par>
                                <p:cTn id="39" presetID="9" presetClass="exit" presetSubtype="0" fill="hold" nodeType="withEffect">
                                  <p:stCondLst>
                                    <p:cond delay="0"/>
                                  </p:stCondLst>
                                  <p:childTnLst>
                                    <p:animEffect transition="out" filter="dissolve">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par>
                                <p:cTn id="42" presetID="9" presetClass="exit" presetSubtype="0" fill="hold" nodeType="withEffect">
                                  <p:stCondLst>
                                    <p:cond delay="0"/>
                                  </p:stCondLst>
                                  <p:childTnLst>
                                    <p:animEffect transition="out" filter="dissolve">
                                      <p:cBhvr>
                                        <p:cTn id="43" dur="500"/>
                                        <p:tgtEl>
                                          <p:spTgt spid="4"/>
                                        </p:tgtEl>
                                      </p:cBhvr>
                                    </p:animEffect>
                                    <p:set>
                                      <p:cBhvr>
                                        <p:cTn id="4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458200" cy="2057400"/>
          </a:xfrm>
          <a:prstGeom prst="rect">
            <a:avLst/>
          </a:prstGeom>
          <a:solidFill>
            <a:srgbClr val="FFFFDC"/>
          </a:solidFill>
          <a:ln w="3175">
            <a:solidFill>
              <a:schemeClr val="bg1"/>
            </a:solidFill>
          </a:ln>
          <a:effectLst>
            <a:outerShdw blurRad="292100" dist="12700" dir="1200000" sx="103000" sy="103000" algn="tl"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9"/>
          <p:cNvSpPr>
            <a:spLocks noChangeArrowheads="1"/>
          </p:cNvSpPr>
          <p:nvPr/>
        </p:nvSpPr>
        <p:spPr bwMode="auto">
          <a:xfrm>
            <a:off x="457200" y="4648200"/>
            <a:ext cx="8229600" cy="1752600"/>
          </a:xfrm>
          <a:prstGeom prst="rect">
            <a:avLst/>
          </a:prstGeom>
          <a:noFill/>
          <a:ln w="9525">
            <a:noFill/>
            <a:miter lim="800000"/>
            <a:headEnd/>
            <a:tailEnd/>
          </a:ln>
          <a:effectLst/>
        </p:spPr>
        <p:txBody>
          <a:bodyPr/>
          <a:lstStyle/>
          <a:p>
            <a:pPr algn="ctr" eaLnBrk="0" hangingPunct="0">
              <a:spcBef>
                <a:spcPct val="20000"/>
              </a:spcBef>
              <a:defRPr/>
            </a:pPr>
            <a:r>
              <a:rPr lang="en-US" sz="3000" i="1" dirty="0">
                <a:solidFill>
                  <a:srgbClr val="FFFF00"/>
                </a:solidFill>
                <a:effectLst>
                  <a:outerShdw blurRad="38100" dist="38100" dir="2700000" algn="tl">
                    <a:srgbClr val="000000"/>
                  </a:outerShdw>
                </a:effectLst>
              </a:rPr>
              <a:t>Steve </a:t>
            </a:r>
            <a:r>
              <a:rPr lang="en-US" sz="3000" i="1" dirty="0" smtClean="0">
                <a:solidFill>
                  <a:srgbClr val="FFFF00"/>
                </a:solidFill>
                <a:effectLst>
                  <a:outerShdw blurRad="38100" dist="38100" dir="2700000" algn="tl">
                    <a:srgbClr val="000000"/>
                  </a:outerShdw>
                </a:effectLst>
              </a:rPr>
              <a:t>Aos</a:t>
            </a:r>
          </a:p>
          <a:p>
            <a:pPr algn="ctr" eaLnBrk="0" hangingPunct="0">
              <a:spcBef>
                <a:spcPct val="20000"/>
              </a:spcBef>
              <a:defRPr/>
            </a:pPr>
            <a:r>
              <a:rPr lang="en-US" sz="1800" b="0" dirty="0" smtClean="0">
                <a:solidFill>
                  <a:srgbClr val="FFFFDC"/>
                </a:solidFill>
              </a:rPr>
              <a:t>Assistant Director</a:t>
            </a:r>
            <a:endParaRPr lang="en-US" sz="1800" b="0" dirty="0">
              <a:solidFill>
                <a:srgbClr val="FFFFDC"/>
              </a:solidFill>
            </a:endParaRPr>
          </a:p>
          <a:p>
            <a:pPr algn="ctr" eaLnBrk="0" hangingPunct="0">
              <a:lnSpc>
                <a:spcPct val="65000"/>
              </a:lnSpc>
              <a:defRPr/>
            </a:pPr>
            <a:r>
              <a:rPr lang="en-US" sz="1800" b="0" dirty="0" smtClean="0">
                <a:solidFill>
                  <a:srgbClr val="FFFFDC"/>
                </a:solidFill>
              </a:rPr>
              <a:t> </a:t>
            </a:r>
            <a:endParaRPr lang="en-US" sz="1800" b="0" dirty="0">
              <a:solidFill>
                <a:srgbClr val="FFFFDC"/>
              </a:solidFill>
            </a:endParaRPr>
          </a:p>
          <a:p>
            <a:pPr algn="ctr" eaLnBrk="0" hangingPunct="0">
              <a:lnSpc>
                <a:spcPct val="65000"/>
              </a:lnSpc>
              <a:defRPr/>
            </a:pPr>
            <a:r>
              <a:rPr lang="en-US" sz="1800" b="0" dirty="0" smtClean="0">
                <a:solidFill>
                  <a:srgbClr val="FFFFDC"/>
                </a:solidFill>
              </a:rPr>
              <a:t>Washington </a:t>
            </a:r>
            <a:r>
              <a:rPr lang="en-US" sz="1800" b="0" dirty="0">
                <a:solidFill>
                  <a:srgbClr val="FFFFDC"/>
                </a:solidFill>
              </a:rPr>
              <a:t>State Institute for Public Policy</a:t>
            </a:r>
          </a:p>
          <a:p>
            <a:pPr algn="ctr" eaLnBrk="0" hangingPunct="0">
              <a:defRPr/>
            </a:pPr>
            <a:r>
              <a:rPr lang="en-US" sz="1800" b="0" dirty="0">
                <a:solidFill>
                  <a:srgbClr val="FFFFDC"/>
                </a:solidFill>
              </a:rPr>
              <a:t>Phone: (360) 586-2740</a:t>
            </a:r>
          </a:p>
          <a:p>
            <a:pPr algn="ctr" eaLnBrk="0" hangingPunct="0">
              <a:defRPr/>
            </a:pPr>
            <a:r>
              <a:rPr lang="en-US" sz="1800" b="0" dirty="0">
                <a:solidFill>
                  <a:srgbClr val="FFFFDC"/>
                </a:solidFill>
              </a:rPr>
              <a:t>E-mail: </a:t>
            </a:r>
            <a:r>
              <a:rPr lang="en-US" sz="1800" b="0" i="1" dirty="0">
                <a:solidFill>
                  <a:srgbClr val="FFFFDC"/>
                </a:solidFill>
              </a:rPr>
              <a:t>saos@wsipp.wa.gov</a:t>
            </a:r>
          </a:p>
          <a:p>
            <a:pPr algn="ctr" eaLnBrk="0" hangingPunct="0">
              <a:defRPr/>
            </a:pPr>
            <a:r>
              <a:rPr lang="en-US" sz="1800" b="0" dirty="0">
                <a:solidFill>
                  <a:srgbClr val="FFFFDC"/>
                </a:solidFill>
              </a:rPr>
              <a:t>Institute Publications: </a:t>
            </a:r>
            <a:r>
              <a:rPr lang="en-US" sz="1800" b="0" i="1" dirty="0">
                <a:solidFill>
                  <a:srgbClr val="FFFFDC"/>
                </a:solidFill>
              </a:rPr>
              <a:t>www.wsipp.wa.gov</a:t>
            </a:r>
          </a:p>
        </p:txBody>
      </p:sp>
      <p:sp>
        <p:nvSpPr>
          <p:cNvPr id="7" name="Text Box 30"/>
          <p:cNvSpPr txBox="1">
            <a:spLocks noChangeArrowheads="1"/>
          </p:cNvSpPr>
          <p:nvPr/>
        </p:nvSpPr>
        <p:spPr bwMode="auto">
          <a:xfrm>
            <a:off x="7772400" y="6400800"/>
            <a:ext cx="1239837" cy="400110"/>
          </a:xfrm>
          <a:prstGeom prst="rect">
            <a:avLst/>
          </a:prstGeom>
          <a:noFill/>
          <a:ln w="9525" algn="ctr">
            <a:noFill/>
            <a:miter lim="800000"/>
            <a:headEnd/>
            <a:tailEnd/>
          </a:ln>
        </p:spPr>
        <p:txBody>
          <a:bodyPr>
            <a:spAutoFit/>
          </a:bodyPr>
          <a:lstStyle/>
          <a:p>
            <a:pPr algn="r" eaLnBrk="1" hangingPunct="1">
              <a:spcBef>
                <a:spcPct val="50000"/>
              </a:spcBef>
            </a:pPr>
            <a:r>
              <a:rPr lang="en-US" sz="2000" dirty="0" smtClean="0">
                <a:solidFill>
                  <a:srgbClr val="3399FF"/>
                </a:solidFill>
              </a:rPr>
              <a:t>1 </a:t>
            </a:r>
            <a:r>
              <a:rPr lang="en-US" sz="2000" dirty="0">
                <a:solidFill>
                  <a:srgbClr val="3399FF"/>
                </a:solidFill>
              </a:rPr>
              <a:t>of </a:t>
            </a:r>
            <a:r>
              <a:rPr lang="en-US" sz="2000" dirty="0" smtClean="0">
                <a:solidFill>
                  <a:srgbClr val="3399FF"/>
                </a:solidFill>
              </a:rPr>
              <a:t>7</a:t>
            </a:r>
          </a:p>
        </p:txBody>
      </p:sp>
      <p:sp>
        <p:nvSpPr>
          <p:cNvPr id="8" name="Rectangle 10"/>
          <p:cNvSpPr>
            <a:spLocks noChangeArrowheads="1"/>
          </p:cNvSpPr>
          <p:nvPr/>
        </p:nvSpPr>
        <p:spPr bwMode="auto">
          <a:xfrm>
            <a:off x="304800" y="381000"/>
            <a:ext cx="8382001" cy="4443524"/>
          </a:xfrm>
          <a:prstGeom prst="rect">
            <a:avLst/>
          </a:prstGeom>
          <a:noFill/>
          <a:ln w="9525">
            <a:noFill/>
            <a:miter lim="800000"/>
            <a:headEnd/>
            <a:tailEnd/>
          </a:ln>
          <a:effectLst/>
        </p:spPr>
        <p:txBody>
          <a:bodyPr wrap="square">
            <a:spAutoFit/>
          </a:bodyPr>
          <a:lstStyle/>
          <a:p>
            <a:pPr algn="ctr" eaLnBrk="0" hangingPunct="0">
              <a:tabLst>
                <a:tab pos="463550" algn="l"/>
              </a:tabLst>
              <a:defRPr/>
            </a:pPr>
            <a:r>
              <a:rPr lang="en-US" sz="3400" i="1" u="sng" dirty="0" smtClean="0">
                <a:solidFill>
                  <a:srgbClr val="FF0000"/>
                </a:solidFill>
              </a:rPr>
              <a:t>Better Outcomes, Less Taxpayer Cost</a:t>
            </a:r>
          </a:p>
          <a:p>
            <a:pPr algn="ctr" eaLnBrk="0" hangingPunct="0">
              <a:spcBef>
                <a:spcPts val="600"/>
              </a:spcBef>
              <a:tabLst>
                <a:tab pos="463550" algn="l"/>
              </a:tabLst>
              <a:defRPr/>
            </a:pPr>
            <a:endParaRPr lang="en-US" sz="400" i="1" dirty="0" smtClean="0">
              <a:solidFill>
                <a:srgbClr val="0000FF"/>
              </a:solidFill>
            </a:endParaRPr>
          </a:p>
          <a:p>
            <a:pPr algn="ctr" eaLnBrk="0" hangingPunct="0">
              <a:spcBef>
                <a:spcPts val="600"/>
              </a:spcBef>
              <a:tabLst>
                <a:tab pos="463550" algn="l"/>
              </a:tabLst>
              <a:defRPr/>
            </a:pPr>
            <a:r>
              <a:rPr lang="en-US" i="1" dirty="0" smtClean="0">
                <a:solidFill>
                  <a:srgbClr val="0000FF"/>
                </a:solidFill>
              </a:rPr>
              <a:t>An “Evidence-Based” Investment Strategy:</a:t>
            </a:r>
          </a:p>
          <a:p>
            <a:pPr algn="ctr" eaLnBrk="0" hangingPunct="0">
              <a:spcBef>
                <a:spcPts val="600"/>
              </a:spcBef>
              <a:defRPr/>
            </a:pPr>
            <a:r>
              <a:rPr lang="en-US" i="1" dirty="0" smtClean="0">
                <a:solidFill>
                  <a:srgbClr val="006600"/>
                </a:solidFill>
              </a:rPr>
              <a:t>The Washington State Legislative Approach</a:t>
            </a:r>
          </a:p>
          <a:p>
            <a:pPr algn="ctr" eaLnBrk="0" hangingPunct="0">
              <a:defRPr/>
            </a:pPr>
            <a:endParaRPr lang="en-US" i="1" dirty="0" smtClean="0">
              <a:solidFill>
                <a:srgbClr val="3333FF"/>
              </a:solidFill>
            </a:endParaRPr>
          </a:p>
          <a:p>
            <a:pPr algn="ctr" eaLnBrk="0" hangingPunct="0">
              <a:defRPr/>
            </a:pPr>
            <a:endParaRPr lang="en-US" i="1" dirty="0">
              <a:solidFill>
                <a:srgbClr val="3333FF"/>
              </a:solidFill>
            </a:endParaRPr>
          </a:p>
          <a:p>
            <a:pPr algn="ctr" eaLnBrk="0" hangingPunct="0">
              <a:lnSpc>
                <a:spcPct val="110000"/>
              </a:lnSpc>
              <a:spcBef>
                <a:spcPct val="15000"/>
              </a:spcBef>
              <a:defRPr/>
            </a:pPr>
            <a:endParaRPr lang="en-US" sz="300" dirty="0">
              <a:solidFill>
                <a:srgbClr val="FFFFCC"/>
              </a:solidFill>
              <a:effectLst>
                <a:outerShdw blurRad="38100" dist="38100" dir="2700000" algn="tl">
                  <a:srgbClr val="000000"/>
                </a:outerShdw>
              </a:effectLst>
            </a:endParaRPr>
          </a:p>
          <a:p>
            <a:pPr algn="ctr" eaLnBrk="0" hangingPunct="0">
              <a:defRPr/>
            </a:pPr>
            <a:endParaRPr lang="en-US" sz="1000" dirty="0" smtClean="0"/>
          </a:p>
          <a:p>
            <a:pPr algn="ctr" eaLnBrk="0" hangingPunct="0">
              <a:defRPr/>
            </a:pPr>
            <a:r>
              <a:rPr lang="en-US" sz="2400" dirty="0" smtClean="0"/>
              <a:t>2010 Legislative Policy Conference</a:t>
            </a:r>
          </a:p>
          <a:p>
            <a:pPr algn="ctr" eaLnBrk="0" hangingPunct="0">
              <a:defRPr/>
            </a:pPr>
            <a:r>
              <a:rPr lang="en-US" sz="2400" dirty="0" smtClean="0"/>
              <a:t>Minnesota State Legislature</a:t>
            </a:r>
            <a:endParaRPr lang="en-US" sz="2400" dirty="0"/>
          </a:p>
          <a:p>
            <a:pPr algn="ctr">
              <a:defRPr/>
            </a:pPr>
            <a:r>
              <a:rPr lang="en-US" sz="2400" dirty="0" smtClean="0"/>
              <a:t>February 10, 2010</a:t>
            </a:r>
            <a:endParaRPr lang="en-US" sz="2400" dirty="0"/>
          </a:p>
          <a:p>
            <a:pPr algn="ctr" eaLnBrk="0" hangingPunct="0">
              <a:defRPr/>
            </a:pPr>
            <a:endParaRPr lang="en-US" sz="2600" dirty="0">
              <a:solidFill>
                <a:srgbClr val="FFFFCC"/>
              </a:solidFill>
              <a:effectLst>
                <a:outerShdw blurRad="38100" dist="38100" dir="2700000" algn="tl">
                  <a:srgbClr val="000000"/>
                </a:outerShdw>
              </a:effectLst>
            </a:endParaRP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le 159"/>
          <p:cNvSpPr/>
          <p:nvPr/>
        </p:nvSpPr>
        <p:spPr>
          <a:xfrm>
            <a:off x="6598920" y="210312"/>
            <a:ext cx="2011680"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b="0" dirty="0" smtClean="0">
                <a:solidFill>
                  <a:schemeClr val="bg1">
                    <a:lumMod val="85000"/>
                    <a:lumOff val="15000"/>
                  </a:schemeClr>
                </a:solidFill>
                <a:latin typeface="Arial" charset="0"/>
              </a:rPr>
              <a:t>Next Steps?</a:t>
            </a:r>
            <a:endParaRPr lang="en-US" sz="1800" b="0" dirty="0">
              <a:solidFill>
                <a:schemeClr val="bg1">
                  <a:lumMod val="85000"/>
                  <a:lumOff val="15000"/>
                </a:schemeClr>
              </a:solidFill>
              <a:latin typeface="Arial" charset="0"/>
            </a:endParaRPr>
          </a:p>
        </p:txBody>
      </p:sp>
      <p:sp>
        <p:nvSpPr>
          <p:cNvPr id="157" name="Rounded Rectangle 156"/>
          <p:cNvSpPr/>
          <p:nvPr/>
        </p:nvSpPr>
        <p:spPr>
          <a:xfrm>
            <a:off x="4572000" y="210312"/>
            <a:ext cx="2011680"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b="0" dirty="0" smtClean="0">
                <a:solidFill>
                  <a:schemeClr val="bg1">
                    <a:lumMod val="85000"/>
                    <a:lumOff val="15000"/>
                  </a:schemeClr>
                </a:solidFill>
              </a:rPr>
              <a:t>Example</a:t>
            </a:r>
            <a:endParaRPr lang="en-US" sz="1800" b="0" dirty="0">
              <a:solidFill>
                <a:schemeClr val="bg1">
                  <a:lumMod val="85000"/>
                  <a:lumOff val="15000"/>
                </a:schemeClr>
              </a:solidFill>
            </a:endParaRPr>
          </a:p>
        </p:txBody>
      </p:sp>
      <p:sp>
        <p:nvSpPr>
          <p:cNvPr id="155" name="Rounded Rectangle 154"/>
          <p:cNvSpPr/>
          <p:nvPr/>
        </p:nvSpPr>
        <p:spPr>
          <a:xfrm>
            <a:off x="2543783" y="210312"/>
            <a:ext cx="2011680"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b="0" dirty="0" smtClean="0">
                <a:solidFill>
                  <a:schemeClr val="bg1">
                    <a:lumMod val="85000"/>
                    <a:lumOff val="15000"/>
                  </a:schemeClr>
                </a:solidFill>
              </a:rPr>
              <a:t>What Works?</a:t>
            </a:r>
            <a:endParaRPr lang="en-US" sz="1800" b="0" dirty="0">
              <a:solidFill>
                <a:schemeClr val="bg1">
                  <a:lumMod val="85000"/>
                  <a:lumOff val="15000"/>
                </a:schemeClr>
              </a:solidFill>
            </a:endParaRPr>
          </a:p>
        </p:txBody>
      </p:sp>
      <p:sp>
        <p:nvSpPr>
          <p:cNvPr id="153" name="Rounded Rectangle 152"/>
          <p:cNvSpPr/>
          <p:nvPr/>
        </p:nvSpPr>
        <p:spPr>
          <a:xfrm>
            <a:off x="517566" y="152400"/>
            <a:ext cx="2011680" cy="457200"/>
          </a:xfrm>
          <a:prstGeom prst="roundRect">
            <a:avLst/>
          </a:prstGeom>
          <a:solidFill>
            <a:srgbClr val="FFFFDC"/>
          </a:solidFill>
          <a:ln w="3175" algn="ctr">
            <a:solidFill>
              <a:schemeClr val="bg1">
                <a:lumMod val="50000"/>
                <a:lumOff val="50000"/>
              </a:schemeClr>
            </a:solid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dirty="0" smtClean="0">
                <a:solidFill>
                  <a:srgbClr val="0000FF"/>
                </a:solidFill>
                <a:latin typeface="Arial" charset="0"/>
              </a:rPr>
              <a:t>Overview</a:t>
            </a:r>
            <a:endParaRPr lang="en-US" sz="1800" dirty="0">
              <a:solidFill>
                <a:srgbClr val="0000FF"/>
              </a:solidFill>
              <a:latin typeface="Arial" charset="0"/>
            </a:endParaRPr>
          </a:p>
        </p:txBody>
      </p:sp>
      <p:sp>
        <p:nvSpPr>
          <p:cNvPr id="5132" name="Rectangle 18"/>
          <p:cNvSpPr>
            <a:spLocks noChangeArrowheads="1"/>
          </p:cNvSpPr>
          <p:nvPr/>
        </p:nvSpPr>
        <p:spPr bwMode="auto">
          <a:xfrm>
            <a:off x="381000" y="533400"/>
            <a:ext cx="8358229" cy="5983288"/>
          </a:xfrm>
          <a:prstGeom prst="rect">
            <a:avLst/>
          </a:prstGeom>
          <a:solidFill>
            <a:srgbClr val="FFFFDC"/>
          </a:solidFill>
          <a:ln w="635" algn="ctr">
            <a:solidFill>
              <a:schemeClr val="bg1">
                <a:lumMod val="50000"/>
                <a:lumOff val="50000"/>
              </a:schemeClr>
            </a:solidFill>
            <a:miter lim="800000"/>
            <a:headEnd/>
            <a:tailEnd/>
          </a:ln>
          <a:effectLst>
            <a:outerShdw blurRad="190500" dist="177800" dir="2160000" algn="tl" rotWithShape="0">
              <a:prstClr val="black">
                <a:alpha val="79000"/>
              </a:prstClr>
            </a:outerShdw>
          </a:effectLst>
        </p:spPr>
        <p:txBody>
          <a:bodyPr wrap="none" anchor="ctr"/>
          <a:lstStyle/>
          <a:p>
            <a:endParaRPr lang="en-US"/>
          </a:p>
        </p:txBody>
      </p:sp>
      <p:sp>
        <p:nvSpPr>
          <p:cNvPr id="154" name="Rectangle 153"/>
          <p:cNvSpPr/>
          <p:nvPr/>
        </p:nvSpPr>
        <p:spPr>
          <a:xfrm>
            <a:off x="522180" y="513298"/>
            <a:ext cx="2008917" cy="104157"/>
          </a:xfrm>
          <a:prstGeom prst="rect">
            <a:avLst/>
          </a:prstGeom>
          <a:solidFill>
            <a:srgbClr val="FFFFDC"/>
          </a:solidFill>
          <a:ln w="3175" algn="ctr">
            <a:noFill/>
            <a:miter lim="800000"/>
            <a:headEnd/>
            <a:tailEnd/>
          </a:ln>
          <a:effectLst/>
        </p:spPr>
        <p:txBody>
          <a:bodyPr wrap="none" anchor="ctr"/>
          <a:lstStyle/>
          <a:p>
            <a:endParaRPr lang="en-US">
              <a:solidFill>
                <a:schemeClr val="tx1"/>
              </a:solidFill>
              <a:latin typeface="Arial" charset="0"/>
            </a:endParaRPr>
          </a:p>
        </p:txBody>
      </p:sp>
      <p:sp>
        <p:nvSpPr>
          <p:cNvPr id="27" name="Text Box 30"/>
          <p:cNvSpPr txBox="1">
            <a:spLocks noChangeArrowheads="1"/>
          </p:cNvSpPr>
          <p:nvPr/>
        </p:nvSpPr>
        <p:spPr bwMode="auto">
          <a:xfrm>
            <a:off x="7772400" y="6461125"/>
            <a:ext cx="1239837" cy="396875"/>
          </a:xfrm>
          <a:prstGeom prst="rect">
            <a:avLst/>
          </a:prstGeom>
          <a:noFill/>
          <a:ln w="9525" algn="ctr">
            <a:noFill/>
            <a:miter lim="800000"/>
            <a:headEnd/>
            <a:tailEnd/>
          </a:ln>
        </p:spPr>
        <p:txBody>
          <a:bodyPr>
            <a:spAutoFit/>
          </a:bodyPr>
          <a:lstStyle/>
          <a:p>
            <a:pPr algn="r" eaLnBrk="1" hangingPunct="1">
              <a:spcBef>
                <a:spcPct val="50000"/>
              </a:spcBef>
            </a:pPr>
            <a:r>
              <a:rPr lang="en-US" sz="2000" dirty="0" smtClean="0">
                <a:solidFill>
                  <a:srgbClr val="3399FF"/>
                </a:solidFill>
              </a:rPr>
              <a:t>2 </a:t>
            </a:r>
            <a:r>
              <a:rPr lang="en-US" sz="2000" dirty="0">
                <a:solidFill>
                  <a:srgbClr val="3399FF"/>
                </a:solidFill>
              </a:rPr>
              <a:t>of </a:t>
            </a:r>
            <a:r>
              <a:rPr lang="en-US" sz="2000" dirty="0" smtClean="0">
                <a:solidFill>
                  <a:srgbClr val="3399FF"/>
                </a:solidFill>
              </a:rPr>
              <a:t>7</a:t>
            </a:r>
            <a:endParaRPr lang="en-US" sz="2000" dirty="0">
              <a:solidFill>
                <a:srgbClr val="3399FF"/>
              </a:solidFill>
            </a:endParaRPr>
          </a:p>
        </p:txBody>
      </p:sp>
      <p:sp>
        <p:nvSpPr>
          <p:cNvPr id="28" name="Rectangle 27"/>
          <p:cNvSpPr>
            <a:spLocks noChangeArrowheads="1"/>
          </p:cNvSpPr>
          <p:nvPr/>
        </p:nvSpPr>
        <p:spPr bwMode="auto">
          <a:xfrm>
            <a:off x="441366" y="609600"/>
            <a:ext cx="8305800" cy="430887"/>
          </a:xfrm>
          <a:prstGeom prst="rect">
            <a:avLst/>
          </a:prstGeom>
          <a:noFill/>
          <a:ln w="9525">
            <a:noFill/>
            <a:miter lim="800000"/>
            <a:headEnd/>
            <a:tailEnd/>
          </a:ln>
        </p:spPr>
        <p:txBody>
          <a:bodyPr lIns="0" tIns="0" rIns="0" bIns="0">
            <a:spAutoFit/>
          </a:bodyPr>
          <a:lstStyle/>
          <a:p>
            <a:pPr algn="ctr">
              <a:tabLst>
                <a:tab pos="2292350" algn="l"/>
              </a:tabLst>
            </a:pPr>
            <a:r>
              <a:rPr lang="en-US" sz="2800" i="1" dirty="0" smtClean="0">
                <a:solidFill>
                  <a:srgbClr val="FF0000"/>
                </a:solidFill>
              </a:rPr>
              <a:t>Washington State Institute for Public Policy</a:t>
            </a:r>
            <a:endParaRPr lang="en-US" sz="2800" i="1" dirty="0">
              <a:solidFill>
                <a:srgbClr val="FF0000"/>
              </a:solidFill>
            </a:endParaRPr>
          </a:p>
        </p:txBody>
      </p:sp>
      <p:sp>
        <p:nvSpPr>
          <p:cNvPr id="29"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pic>
        <p:nvPicPr>
          <p:cNvPr id="30" name="Picture 31" descr="oly"/>
          <p:cNvPicPr>
            <a:picLocks noChangeAspect="1" noChangeArrowheads="1"/>
          </p:cNvPicPr>
          <p:nvPr/>
        </p:nvPicPr>
        <p:blipFill>
          <a:blip r:embed="rId2" cstate="print"/>
          <a:srcRect/>
          <a:stretch>
            <a:fillRect/>
          </a:stretch>
        </p:blipFill>
        <p:spPr bwMode="auto">
          <a:xfrm>
            <a:off x="457200" y="1066800"/>
            <a:ext cx="8186803" cy="5257800"/>
          </a:xfrm>
          <a:prstGeom prst="rect">
            <a:avLst/>
          </a:prstGeom>
          <a:noFill/>
          <a:ln w="9525">
            <a:noFill/>
            <a:miter lim="800000"/>
            <a:headEnd/>
            <a:tailEnd/>
          </a:ln>
          <a:effectLst>
            <a:outerShdw blurRad="292100" dist="25400" dir="1200000" sx="103000" sy="103000" algn="tl" rotWithShape="0">
              <a:prstClr val="black">
                <a:alpha val="73000"/>
              </a:prstClr>
            </a:outerShdw>
          </a:effectLst>
        </p:spPr>
      </p:pic>
      <p:grpSp>
        <p:nvGrpSpPr>
          <p:cNvPr id="31" name="Group 135"/>
          <p:cNvGrpSpPr>
            <a:grpSpLocks/>
          </p:cNvGrpSpPr>
          <p:nvPr/>
        </p:nvGrpSpPr>
        <p:grpSpPr bwMode="auto">
          <a:xfrm>
            <a:off x="2055813" y="2362200"/>
            <a:ext cx="3125787" cy="1052513"/>
            <a:chOff x="1751040" y="2909642"/>
            <a:chExt cx="3125760" cy="1052758"/>
          </a:xfrm>
        </p:grpSpPr>
        <p:sp>
          <p:nvSpPr>
            <p:cNvPr id="32" name="Text Box 37"/>
            <p:cNvSpPr txBox="1">
              <a:spLocks noChangeArrowheads="1"/>
            </p:cNvSpPr>
            <p:nvPr/>
          </p:nvSpPr>
          <p:spPr bwMode="auto">
            <a:xfrm>
              <a:off x="1751040" y="2909642"/>
              <a:ext cx="1906571" cy="519234"/>
            </a:xfrm>
            <a:prstGeom prst="rect">
              <a:avLst/>
            </a:prstGeom>
            <a:noFill/>
            <a:ln w="9525" algn="ctr">
              <a:noFill/>
              <a:miter lim="800000"/>
              <a:headEnd/>
              <a:tailEnd/>
            </a:ln>
            <a:effectLst/>
          </p:spPr>
          <p:txBody>
            <a:bodyPr>
              <a:spAutoFit/>
            </a:bodyPr>
            <a:lstStyle/>
            <a:p>
              <a:pPr algn="ctr">
                <a:defRPr/>
              </a:pPr>
              <a:r>
                <a:rPr lang="en-US" dirty="0">
                  <a:solidFill>
                    <a:srgbClr val="FFFF00"/>
                  </a:solidFill>
                  <a:effectLst>
                    <a:outerShdw blurRad="38100" dist="38100" dir="2700000" algn="tl">
                      <a:srgbClr val="000000"/>
                    </a:outerShdw>
                  </a:effectLst>
                </a:rPr>
                <a:t>WSIPP</a:t>
              </a:r>
              <a:endParaRPr lang="en-US" sz="1800" b="0" dirty="0">
                <a:solidFill>
                  <a:srgbClr val="FFFF00"/>
                </a:solidFill>
              </a:endParaRPr>
            </a:p>
          </p:txBody>
        </p:sp>
        <p:sp>
          <p:nvSpPr>
            <p:cNvPr id="33" name="Line 38"/>
            <p:cNvSpPr>
              <a:spLocks noChangeShapeType="1"/>
            </p:cNvSpPr>
            <p:nvPr/>
          </p:nvSpPr>
          <p:spPr bwMode="auto">
            <a:xfrm>
              <a:off x="3429000" y="3200400"/>
              <a:ext cx="1447800" cy="762000"/>
            </a:xfrm>
            <a:prstGeom prst="line">
              <a:avLst/>
            </a:prstGeom>
            <a:noFill/>
            <a:ln w="57150">
              <a:solidFill>
                <a:srgbClr val="FFFF00"/>
              </a:solidFill>
              <a:round/>
              <a:headEnd/>
              <a:tailEnd type="triangle" w="med" len="med"/>
            </a:ln>
          </p:spPr>
          <p:txBody>
            <a:bodyPr wrap="none" anchor="ctr"/>
            <a:lstStyle/>
            <a:p>
              <a:endParaRPr lang="en-US"/>
            </a:p>
          </p:txBody>
        </p:sp>
      </p:grpSp>
      <p:grpSp>
        <p:nvGrpSpPr>
          <p:cNvPr id="34" name="Group 137"/>
          <p:cNvGrpSpPr>
            <a:grpSpLocks/>
          </p:cNvGrpSpPr>
          <p:nvPr/>
        </p:nvGrpSpPr>
        <p:grpSpPr bwMode="auto">
          <a:xfrm>
            <a:off x="920750" y="3200400"/>
            <a:ext cx="2736850" cy="954107"/>
            <a:chOff x="920750" y="3200400"/>
            <a:chExt cx="2736850" cy="954107"/>
          </a:xfrm>
        </p:grpSpPr>
        <p:sp>
          <p:nvSpPr>
            <p:cNvPr id="35" name="Line 35"/>
            <p:cNvSpPr>
              <a:spLocks noChangeShapeType="1"/>
            </p:cNvSpPr>
            <p:nvPr/>
          </p:nvSpPr>
          <p:spPr bwMode="auto">
            <a:xfrm flipV="1">
              <a:off x="2971800" y="3810000"/>
              <a:ext cx="685800" cy="76200"/>
            </a:xfrm>
            <a:prstGeom prst="line">
              <a:avLst/>
            </a:prstGeom>
            <a:noFill/>
            <a:ln w="57150">
              <a:solidFill>
                <a:srgbClr val="FFFF00"/>
              </a:solidFill>
              <a:round/>
              <a:headEnd/>
              <a:tailEnd type="triangle" w="med" len="med"/>
            </a:ln>
          </p:spPr>
          <p:txBody>
            <a:bodyPr wrap="none" anchor="ctr"/>
            <a:lstStyle/>
            <a:p>
              <a:endParaRPr lang="en-US"/>
            </a:p>
          </p:txBody>
        </p:sp>
        <p:sp>
          <p:nvSpPr>
            <p:cNvPr id="39" name="Text Box 34"/>
            <p:cNvSpPr txBox="1">
              <a:spLocks noChangeArrowheads="1"/>
            </p:cNvSpPr>
            <p:nvPr/>
          </p:nvSpPr>
          <p:spPr bwMode="auto">
            <a:xfrm>
              <a:off x="920750" y="3200400"/>
              <a:ext cx="2660650" cy="954107"/>
            </a:xfrm>
            <a:prstGeom prst="rect">
              <a:avLst/>
            </a:prstGeom>
            <a:noFill/>
            <a:ln w="9525" algn="ctr">
              <a:noFill/>
              <a:miter lim="800000"/>
              <a:headEnd/>
              <a:tailEnd/>
            </a:ln>
            <a:effectLst/>
          </p:spPr>
          <p:txBody>
            <a:bodyPr>
              <a:spAutoFit/>
            </a:bodyPr>
            <a:lstStyle/>
            <a:p>
              <a:pPr algn="ctr">
                <a:defRPr/>
              </a:pPr>
              <a:endParaRPr lang="en-US" dirty="0" smtClean="0">
                <a:solidFill>
                  <a:srgbClr val="FFFF00"/>
                </a:solidFill>
                <a:effectLst>
                  <a:outerShdw blurRad="38100" dist="38100" dir="2700000" algn="tl">
                    <a:srgbClr val="000000"/>
                  </a:outerShdw>
                </a:effectLst>
              </a:endParaRPr>
            </a:p>
            <a:p>
              <a:pPr algn="ctr">
                <a:defRPr/>
              </a:pPr>
              <a:r>
                <a:rPr lang="en-US" dirty="0" smtClean="0">
                  <a:solidFill>
                    <a:srgbClr val="FFFF00"/>
                  </a:solidFill>
                  <a:effectLst>
                    <a:outerShdw blurRad="38100" dist="38100" dir="2700000" algn="tl">
                      <a:srgbClr val="000000"/>
                    </a:outerShdw>
                  </a:effectLst>
                </a:rPr>
                <a:t>Capitol</a:t>
              </a:r>
              <a:endParaRPr lang="en-US" sz="1800" b="0" dirty="0">
                <a:solidFill>
                  <a:srgbClr val="FFFF00"/>
                </a:solidFill>
              </a:endParaRPr>
            </a:p>
          </p:txBody>
        </p:sp>
      </p:grpSp>
      <p:grpSp>
        <p:nvGrpSpPr>
          <p:cNvPr id="40" name="Group 145"/>
          <p:cNvGrpSpPr>
            <a:grpSpLocks/>
          </p:cNvGrpSpPr>
          <p:nvPr/>
        </p:nvGrpSpPr>
        <p:grpSpPr bwMode="auto">
          <a:xfrm>
            <a:off x="-4582974" y="1105579"/>
            <a:ext cx="4125773" cy="2460582"/>
            <a:chOff x="-4953618" y="990600"/>
            <a:chExt cx="4471719" cy="2590800"/>
          </a:xfrm>
        </p:grpSpPr>
        <p:sp>
          <p:nvSpPr>
            <p:cNvPr id="41" name="Rectangle 21"/>
            <p:cNvSpPr>
              <a:spLocks noChangeArrowheads="1"/>
            </p:cNvSpPr>
            <p:nvPr/>
          </p:nvSpPr>
          <p:spPr bwMode="auto">
            <a:xfrm>
              <a:off x="-4953618" y="990600"/>
              <a:ext cx="4391885" cy="2590800"/>
            </a:xfrm>
            <a:prstGeom prst="rect">
              <a:avLst/>
            </a:prstGeom>
            <a:solidFill>
              <a:srgbClr val="FFFFDC"/>
            </a:solidFill>
            <a:ln w="3175" algn="ctr">
              <a:noFill/>
              <a:miter lim="800000"/>
              <a:headEnd/>
              <a:tailEnd/>
            </a:ln>
            <a:effectLst>
              <a:outerShdw blurRad="292100" dist="25400" dir="1200000" sx="103000" sy="103000" algn="tl" rotWithShape="0">
                <a:prstClr val="black">
                  <a:alpha val="75000"/>
                </a:prstClr>
              </a:outerShdw>
            </a:effectLst>
          </p:spPr>
          <p:txBody>
            <a:bodyPr wrap="none" anchor="ctr"/>
            <a:lstStyle/>
            <a:p>
              <a:pPr algn="ctr" eaLnBrk="0" hangingPunct="0">
                <a:defRPr/>
              </a:pPr>
              <a:endParaRPr lang="en-US"/>
            </a:p>
          </p:txBody>
        </p:sp>
        <p:sp>
          <p:nvSpPr>
            <p:cNvPr id="42" name="Rectangle 142"/>
            <p:cNvSpPr>
              <a:spLocks noChangeArrowheads="1"/>
            </p:cNvSpPr>
            <p:nvPr/>
          </p:nvSpPr>
          <p:spPr bwMode="auto">
            <a:xfrm>
              <a:off x="-4914970" y="1030001"/>
              <a:ext cx="4433071" cy="2487196"/>
            </a:xfrm>
            <a:prstGeom prst="rect">
              <a:avLst/>
            </a:prstGeom>
            <a:noFill/>
            <a:ln w="9525">
              <a:noFill/>
              <a:miter lim="800000"/>
              <a:headEnd/>
              <a:tailEnd/>
            </a:ln>
          </p:spPr>
          <p:txBody>
            <a:bodyPr wrap="square" lIns="0" tIns="0" rIns="0" bIns="0">
              <a:spAutoFit/>
            </a:bodyPr>
            <a:lstStyle/>
            <a:p>
              <a:pPr marL="225425" lvl="2" indent="-225425" algn="ctr" eaLnBrk="0" hangingPunct="0">
                <a:spcBef>
                  <a:spcPts val="600"/>
                </a:spcBef>
                <a:tabLst>
                  <a:tab pos="168275" algn="l"/>
                  <a:tab pos="798513" algn="l"/>
                </a:tabLst>
              </a:pPr>
              <a:r>
                <a:rPr lang="en-US" sz="1800" u="sng" dirty="0" smtClean="0">
                  <a:solidFill>
                    <a:srgbClr val="FF0000"/>
                  </a:solidFill>
                </a:rPr>
                <a:t>Nature of the Institute</a:t>
              </a:r>
            </a:p>
            <a:p>
              <a:pPr marL="225425" lvl="2" indent="-225425" eaLnBrk="0" hangingPunct="0">
                <a:spcBef>
                  <a:spcPts val="600"/>
                </a:spcBef>
                <a:buFont typeface="Wingdings" pitchFamily="2" charset="2"/>
                <a:buChar char="ü"/>
                <a:tabLst>
                  <a:tab pos="168275" algn="l"/>
                  <a:tab pos="798513" algn="l"/>
                </a:tabLst>
              </a:pPr>
              <a:r>
                <a:rPr lang="en-US" sz="1700" i="1" dirty="0" smtClean="0">
                  <a:solidFill>
                    <a:srgbClr val="0000FF"/>
                  </a:solidFill>
                </a:rPr>
                <a:t>Non-partisan, 27 year history</a:t>
              </a:r>
            </a:p>
            <a:p>
              <a:pPr marL="225425" lvl="2" indent="-225425" eaLnBrk="0" hangingPunct="0">
                <a:spcBef>
                  <a:spcPts val="1200"/>
                </a:spcBef>
                <a:buFont typeface="Wingdings" pitchFamily="2" charset="2"/>
                <a:buChar char="ü"/>
                <a:tabLst>
                  <a:tab pos="168275" algn="l"/>
                  <a:tab pos="798513" algn="l"/>
                </a:tabLst>
              </a:pPr>
              <a:r>
                <a:rPr lang="en-US" sz="1700" i="1" dirty="0" smtClean="0">
                  <a:solidFill>
                    <a:srgbClr val="0000FF"/>
                  </a:solidFill>
                </a:rPr>
                <a:t>Projects assigned by legislative bills</a:t>
              </a:r>
            </a:p>
            <a:p>
              <a:pPr marL="225425" lvl="2" indent="-225425" eaLnBrk="0" hangingPunct="0">
                <a:spcBef>
                  <a:spcPts val="1200"/>
                </a:spcBef>
                <a:buFont typeface="Wingdings" pitchFamily="2" charset="2"/>
                <a:buChar char="ü"/>
                <a:tabLst>
                  <a:tab pos="168275" algn="l"/>
                  <a:tab pos="798513" algn="l"/>
                </a:tabLst>
              </a:pPr>
              <a:r>
                <a:rPr lang="en-US" sz="1700" i="1" dirty="0" smtClean="0">
                  <a:solidFill>
                    <a:srgbClr val="0000FF"/>
                  </a:solidFill>
                </a:rPr>
                <a:t>Legislative/Executive Board of Dir.</a:t>
              </a:r>
            </a:p>
            <a:p>
              <a:pPr marL="225425" lvl="2" indent="-225425" eaLnBrk="0" hangingPunct="0">
                <a:spcBef>
                  <a:spcPts val="1200"/>
                </a:spcBef>
                <a:buFont typeface="Wingdings" pitchFamily="2" charset="2"/>
                <a:buChar char="ü"/>
                <a:tabLst>
                  <a:tab pos="168275" algn="l"/>
                  <a:tab pos="579438" algn="l"/>
                </a:tabLst>
              </a:pPr>
              <a:r>
                <a:rPr lang="en-US" sz="1700" i="1" dirty="0" smtClean="0">
                  <a:solidFill>
                    <a:srgbClr val="0000FF"/>
                  </a:solidFill>
                </a:rPr>
                <a:t>Legislative questions to WSIPP:</a:t>
              </a:r>
            </a:p>
            <a:p>
              <a:pPr marL="396875" lvl="3" indent="-168275" eaLnBrk="0" hangingPunct="0">
                <a:spcBef>
                  <a:spcPts val="300"/>
                </a:spcBef>
                <a:buFont typeface="Arial" pitchFamily="34" charset="0"/>
                <a:buChar char="•"/>
                <a:tabLst>
                  <a:tab pos="168275" algn="l"/>
                </a:tabLst>
              </a:pPr>
              <a:r>
                <a:rPr lang="en-US" sz="1500" i="1" dirty="0" smtClean="0">
                  <a:solidFill>
                    <a:schemeClr val="bg1">
                      <a:lumMod val="95000"/>
                      <a:lumOff val="5000"/>
                    </a:schemeClr>
                  </a:solidFill>
                </a:rPr>
                <a:t>What works? What does not? 	</a:t>
              </a:r>
            </a:p>
            <a:p>
              <a:pPr marL="396875" lvl="3" indent="-168275" eaLnBrk="0" hangingPunct="0">
                <a:spcBef>
                  <a:spcPts val="0"/>
                </a:spcBef>
                <a:buFont typeface="Arial" pitchFamily="34" charset="0"/>
                <a:buChar char="•"/>
                <a:tabLst>
                  <a:tab pos="168275" algn="l"/>
                </a:tabLst>
              </a:pPr>
              <a:r>
                <a:rPr lang="en-US" sz="1500" i="1" dirty="0" smtClean="0">
                  <a:solidFill>
                    <a:schemeClr val="bg1">
                      <a:lumMod val="95000"/>
                      <a:lumOff val="5000"/>
                    </a:schemeClr>
                  </a:solidFill>
                </a:rPr>
                <a:t>Cost-benefit, return on investment?</a:t>
              </a:r>
            </a:p>
          </p:txBody>
        </p:sp>
      </p:grpSp>
      <p:grpSp>
        <p:nvGrpSpPr>
          <p:cNvPr id="43" name="Group 136"/>
          <p:cNvGrpSpPr>
            <a:grpSpLocks/>
          </p:cNvGrpSpPr>
          <p:nvPr/>
        </p:nvGrpSpPr>
        <p:grpSpPr bwMode="auto">
          <a:xfrm>
            <a:off x="5562600" y="1066800"/>
            <a:ext cx="2895600" cy="523220"/>
            <a:chOff x="1219200" y="4800600"/>
            <a:chExt cx="2895600" cy="523220"/>
          </a:xfrm>
        </p:grpSpPr>
        <p:sp>
          <p:nvSpPr>
            <p:cNvPr id="44" name="Line 47"/>
            <p:cNvSpPr>
              <a:spLocks noChangeShapeType="1"/>
            </p:cNvSpPr>
            <p:nvPr/>
          </p:nvSpPr>
          <p:spPr bwMode="auto">
            <a:xfrm>
              <a:off x="2819400" y="5105400"/>
              <a:ext cx="1295400" cy="45719"/>
            </a:xfrm>
            <a:prstGeom prst="line">
              <a:avLst/>
            </a:prstGeom>
            <a:noFill/>
            <a:ln w="57150">
              <a:solidFill>
                <a:schemeClr val="tx2">
                  <a:lumMod val="10000"/>
                </a:schemeClr>
              </a:solidFill>
              <a:round/>
              <a:headEnd/>
              <a:tailEnd type="triangle" w="med" len="med"/>
            </a:ln>
          </p:spPr>
          <p:txBody>
            <a:bodyPr wrap="none" anchor="ctr"/>
            <a:lstStyle/>
            <a:p>
              <a:endParaRPr lang="en-US"/>
            </a:p>
          </p:txBody>
        </p:sp>
        <p:sp>
          <p:nvSpPr>
            <p:cNvPr id="45" name="Text Box 48"/>
            <p:cNvSpPr txBox="1">
              <a:spLocks noChangeArrowheads="1"/>
            </p:cNvSpPr>
            <p:nvPr/>
          </p:nvSpPr>
          <p:spPr bwMode="auto">
            <a:xfrm>
              <a:off x="1219200" y="4800600"/>
              <a:ext cx="1905000" cy="523220"/>
            </a:xfrm>
            <a:prstGeom prst="rect">
              <a:avLst/>
            </a:prstGeom>
            <a:noFill/>
            <a:ln w="9525" algn="ctr">
              <a:noFill/>
              <a:miter lim="800000"/>
              <a:headEnd/>
              <a:tailEnd/>
            </a:ln>
            <a:effectLst/>
          </p:spPr>
          <p:txBody>
            <a:bodyPr>
              <a:spAutoFit/>
            </a:bodyPr>
            <a:lstStyle/>
            <a:p>
              <a:pPr algn="ctr">
                <a:defRPr/>
              </a:pPr>
              <a:r>
                <a:rPr lang="en-US" dirty="0" smtClean="0">
                  <a:solidFill>
                    <a:schemeClr val="bg1">
                      <a:lumMod val="85000"/>
                      <a:lumOff val="15000"/>
                    </a:schemeClr>
                  </a:solidFill>
                </a:rPr>
                <a:t>Seattle</a:t>
              </a:r>
              <a:endParaRPr lang="en-US" sz="1800" b="0" dirty="0">
                <a:solidFill>
                  <a:schemeClr val="bg1">
                    <a:lumMod val="85000"/>
                    <a:lumOff val="15000"/>
                  </a:schemeClr>
                </a:solidFill>
              </a:endParaRPr>
            </a:p>
          </p:txBody>
        </p:sp>
      </p:grpSp>
      <p:sp>
        <p:nvSpPr>
          <p:cNvPr id="46" name="Text Box 34"/>
          <p:cNvSpPr txBox="1">
            <a:spLocks noChangeArrowheads="1"/>
          </p:cNvSpPr>
          <p:nvPr/>
        </p:nvSpPr>
        <p:spPr bwMode="auto">
          <a:xfrm>
            <a:off x="5187950" y="4989493"/>
            <a:ext cx="2660650" cy="954107"/>
          </a:xfrm>
          <a:prstGeom prst="rect">
            <a:avLst/>
          </a:prstGeom>
          <a:noFill/>
          <a:ln w="9525" algn="ctr">
            <a:noFill/>
            <a:miter lim="800000"/>
            <a:headEnd/>
            <a:tailEnd/>
          </a:ln>
          <a:effectLst/>
        </p:spPr>
        <p:txBody>
          <a:bodyPr>
            <a:spAutoFit/>
          </a:bodyPr>
          <a:lstStyle/>
          <a:p>
            <a:pPr algn="ctr">
              <a:defRPr/>
            </a:pPr>
            <a:endParaRPr lang="en-US" dirty="0" smtClean="0">
              <a:solidFill>
                <a:srgbClr val="FFFF00"/>
              </a:solidFill>
              <a:effectLst>
                <a:outerShdw blurRad="38100" dist="38100" dir="2700000" algn="tl">
                  <a:srgbClr val="000000"/>
                </a:outerShdw>
              </a:effectLst>
            </a:endParaRPr>
          </a:p>
          <a:p>
            <a:pPr algn="ctr">
              <a:defRPr/>
            </a:pPr>
            <a:r>
              <a:rPr lang="en-US" dirty="0" smtClean="0">
                <a:solidFill>
                  <a:srgbClr val="FFFF00"/>
                </a:solidFill>
                <a:effectLst>
                  <a:outerShdw blurRad="38100" dist="38100" dir="2700000" algn="tl">
                    <a:srgbClr val="000000"/>
                  </a:outerShdw>
                </a:effectLst>
              </a:rPr>
              <a:t>Olympia</a:t>
            </a:r>
            <a:endParaRPr lang="en-US" sz="1800" b="0" dirty="0">
              <a:solidFill>
                <a:srgbClr val="FFFF00"/>
              </a:solidFill>
            </a:endParaRPr>
          </a:p>
        </p:txBody>
      </p:sp>
      <p:grpSp>
        <p:nvGrpSpPr>
          <p:cNvPr id="47" name="Group 29"/>
          <p:cNvGrpSpPr/>
          <p:nvPr/>
        </p:nvGrpSpPr>
        <p:grpSpPr>
          <a:xfrm>
            <a:off x="9677400" y="1107583"/>
            <a:ext cx="3825240" cy="5369417"/>
            <a:chOff x="9677400" y="1107583"/>
            <a:chExt cx="3825240" cy="5369417"/>
          </a:xfrm>
        </p:grpSpPr>
        <p:sp>
          <p:nvSpPr>
            <p:cNvPr id="48" name="Rectangle 21"/>
            <p:cNvSpPr>
              <a:spLocks noChangeArrowheads="1"/>
            </p:cNvSpPr>
            <p:nvPr/>
          </p:nvSpPr>
          <p:spPr bwMode="auto">
            <a:xfrm>
              <a:off x="9692640" y="1107583"/>
              <a:ext cx="3810000" cy="5200790"/>
            </a:xfrm>
            <a:prstGeom prst="rect">
              <a:avLst/>
            </a:prstGeom>
            <a:solidFill>
              <a:srgbClr val="FFFFDC"/>
            </a:solidFill>
            <a:ln w="3175" algn="ctr">
              <a:noFill/>
              <a:miter lim="800000"/>
              <a:headEnd/>
              <a:tailEnd/>
            </a:ln>
            <a:effectLst>
              <a:outerShdw blurRad="292100" dist="25400" dir="1200000" sx="103000" sy="103000" algn="tl" rotWithShape="0">
                <a:prstClr val="black">
                  <a:alpha val="71000"/>
                </a:prstClr>
              </a:outerShdw>
            </a:effectLst>
          </p:spPr>
          <p:txBody>
            <a:bodyPr wrap="none" anchor="ctr"/>
            <a:lstStyle/>
            <a:p>
              <a:pPr algn="ctr" eaLnBrk="0" hangingPunct="0">
                <a:defRPr/>
              </a:pPr>
              <a:endParaRPr lang="en-US"/>
            </a:p>
          </p:txBody>
        </p:sp>
        <p:sp>
          <p:nvSpPr>
            <p:cNvPr id="49" name="Rectangle 53"/>
            <p:cNvSpPr>
              <a:spLocks noChangeArrowheads="1"/>
            </p:cNvSpPr>
            <p:nvPr/>
          </p:nvSpPr>
          <p:spPr bwMode="auto">
            <a:xfrm>
              <a:off x="9677400" y="1143000"/>
              <a:ext cx="3733800" cy="5334000"/>
            </a:xfrm>
            <a:prstGeom prst="rect">
              <a:avLst/>
            </a:prstGeom>
            <a:noFill/>
            <a:ln w="9525" algn="ctr">
              <a:noFill/>
              <a:miter lim="800000"/>
              <a:headEnd/>
              <a:tailEnd/>
            </a:ln>
          </p:spPr>
          <p:txBody>
            <a:bodyPr lIns="0" rIns="0"/>
            <a:lstStyle/>
            <a:p>
              <a:pPr algn="ctr">
                <a:spcBef>
                  <a:spcPct val="55000"/>
                </a:spcBef>
                <a:buFont typeface="Wingdings" pitchFamily="2" charset="2"/>
                <a:buNone/>
                <a:defRPr/>
              </a:pPr>
              <a:r>
                <a:rPr lang="en-US" sz="1800" dirty="0" smtClean="0">
                  <a:solidFill>
                    <a:schemeClr val="bg1">
                      <a:lumMod val="95000"/>
                      <a:lumOff val="5000"/>
                    </a:schemeClr>
                  </a:solidFill>
                </a:rPr>
                <a:t>Recent Specific Directions to WSIPP from the WA Legislature</a:t>
              </a:r>
            </a:p>
            <a:p>
              <a:pPr marL="114300" indent="-4763" algn="ctr">
                <a:spcBef>
                  <a:spcPct val="35000"/>
                </a:spcBef>
                <a:tabLst>
                  <a:tab pos="798513" algn="l"/>
                </a:tabLst>
                <a:defRPr/>
              </a:pPr>
              <a:r>
                <a:rPr lang="en-US" sz="1800" dirty="0" smtClean="0">
                  <a:solidFill>
                    <a:srgbClr val="FF0000"/>
                  </a:solidFill>
                </a:rPr>
                <a:t>What works?  </a:t>
              </a:r>
            </a:p>
            <a:p>
              <a:pPr marL="114300" indent="-4763" algn="ctr">
                <a:spcBef>
                  <a:spcPct val="35000"/>
                </a:spcBef>
                <a:tabLst>
                  <a:tab pos="798513" algn="l"/>
                </a:tabLst>
                <a:defRPr/>
              </a:pPr>
              <a:r>
                <a:rPr lang="en-US" sz="1800" dirty="0" smtClean="0">
                  <a:solidFill>
                    <a:srgbClr val="FF0000"/>
                  </a:solidFill>
                </a:rPr>
                <a:t>What </a:t>
              </a:r>
              <a:r>
                <a:rPr lang="en-US" sz="1800" dirty="0">
                  <a:solidFill>
                    <a:srgbClr val="FF0000"/>
                  </a:solidFill>
                </a:rPr>
                <a:t>are the </a:t>
              </a:r>
              <a:r>
                <a:rPr lang="en-US" sz="1800" dirty="0" smtClean="0">
                  <a:solidFill>
                    <a:srgbClr val="FF0000"/>
                  </a:solidFill>
                </a:rPr>
                <a:t>costs </a:t>
              </a:r>
              <a:r>
                <a:rPr lang="en-US" sz="1800" dirty="0">
                  <a:solidFill>
                    <a:srgbClr val="FF0000"/>
                  </a:solidFill>
                </a:rPr>
                <a:t>&amp; </a:t>
              </a:r>
              <a:r>
                <a:rPr lang="en-US" sz="1800" dirty="0" smtClean="0">
                  <a:solidFill>
                    <a:srgbClr val="FF0000"/>
                  </a:solidFill>
                </a:rPr>
                <a:t>benefits of policies to improve these outcomes?</a:t>
              </a:r>
            </a:p>
            <a:p>
              <a:pPr marL="114300" indent="-4763" algn="ctr">
                <a:spcBef>
                  <a:spcPct val="35000"/>
                </a:spcBef>
                <a:tabLst>
                  <a:tab pos="798513" algn="l"/>
                </a:tabLst>
                <a:defRPr/>
              </a:pPr>
              <a:endParaRPr lang="en-US" sz="400" dirty="0">
                <a:solidFill>
                  <a:srgbClr val="0000FF"/>
                </a:solidFill>
              </a:endParaRPr>
            </a:p>
            <a:p>
              <a:pPr marL="57150" lvl="2" indent="228600" algn="l">
                <a:spcBef>
                  <a:spcPct val="10000"/>
                </a:spcBef>
                <a:buFont typeface="Wingdings" pitchFamily="2" charset="2"/>
                <a:buChar char="ü"/>
                <a:tabLst>
                  <a:tab pos="1371600" algn="l"/>
                  <a:tab pos="1485900" algn="l"/>
                </a:tabLst>
                <a:defRPr/>
              </a:pPr>
              <a:r>
                <a:rPr lang="en-US" sz="1500" i="1" dirty="0" smtClean="0">
                  <a:solidFill>
                    <a:srgbClr val="0000FF"/>
                  </a:solidFill>
                </a:rPr>
                <a:t>Crime</a:t>
              </a:r>
              <a:r>
                <a:rPr lang="en-US" sz="1400" i="1" dirty="0" smtClean="0">
                  <a:solidFill>
                    <a:srgbClr val="0000FF"/>
                  </a:solidFill>
                </a:rPr>
                <a:t> </a:t>
              </a:r>
              <a:r>
                <a:rPr lang="en-US" sz="1200" b="0" i="1" dirty="0">
                  <a:solidFill>
                    <a:srgbClr val="008000"/>
                  </a:solidFill>
                </a:rPr>
                <a:t>(1994, 1999, 2003, </a:t>
              </a:r>
              <a:r>
                <a:rPr lang="en-US" sz="1200" b="0" i="1" dirty="0" smtClean="0">
                  <a:solidFill>
                    <a:srgbClr val="008000"/>
                  </a:solidFill>
                </a:rPr>
                <a:t>2005, 2009),</a:t>
              </a:r>
              <a:endParaRPr lang="en-US" sz="1200" b="0" i="1" dirty="0">
                <a:solidFill>
                  <a:srgbClr val="008000"/>
                </a:solidFill>
              </a:endParaRPr>
            </a:p>
            <a:p>
              <a:pPr marL="57150" lvl="2" indent="228600" algn="l">
                <a:spcBef>
                  <a:spcPts val="400"/>
                </a:spcBef>
                <a:buFont typeface="Wingdings" pitchFamily="2" charset="2"/>
                <a:buChar char="ü"/>
                <a:tabLst>
                  <a:tab pos="1371600" algn="l"/>
                  <a:tab pos="1485900" algn="l"/>
                </a:tabLst>
                <a:defRPr/>
              </a:pPr>
              <a:r>
                <a:rPr lang="en-US" sz="1500" i="1" dirty="0" smtClean="0">
                  <a:solidFill>
                    <a:srgbClr val="0000FF"/>
                  </a:solidFill>
                </a:rPr>
                <a:t>Education, Early Ed</a:t>
              </a:r>
              <a:r>
                <a:rPr lang="en-US" sz="1400" i="1" dirty="0" smtClean="0">
                  <a:solidFill>
                    <a:srgbClr val="0000FF"/>
                  </a:solidFill>
                </a:rPr>
                <a:t>.</a:t>
              </a:r>
              <a:r>
                <a:rPr lang="en-US" sz="1400" i="1" dirty="0" smtClean="0">
                  <a:solidFill>
                    <a:srgbClr val="008000"/>
                  </a:solidFill>
                </a:rPr>
                <a:t> </a:t>
              </a:r>
              <a:r>
                <a:rPr lang="en-US" sz="1200" b="0" i="1" dirty="0" smtClean="0">
                  <a:solidFill>
                    <a:srgbClr val="008000"/>
                  </a:solidFill>
                </a:rPr>
                <a:t>(2003</a:t>
              </a:r>
              <a:r>
                <a:rPr lang="en-US" sz="1200" b="0" i="1" dirty="0">
                  <a:solidFill>
                    <a:srgbClr val="008000"/>
                  </a:solidFill>
                </a:rPr>
                <a:t>, 2006, </a:t>
              </a:r>
              <a:r>
                <a:rPr lang="en-US" sz="1200" b="0" i="1" dirty="0" smtClean="0">
                  <a:solidFill>
                    <a:srgbClr val="008000"/>
                  </a:solidFill>
                </a:rPr>
                <a:t>2009),</a:t>
              </a:r>
              <a:endParaRPr lang="en-US" sz="1200" b="0" i="1" dirty="0">
                <a:solidFill>
                  <a:srgbClr val="008000"/>
                </a:solidFill>
              </a:endParaRPr>
            </a:p>
            <a:p>
              <a:pPr marL="57150" lvl="2" indent="228600" algn="l">
                <a:spcBef>
                  <a:spcPts val="400"/>
                </a:spcBef>
                <a:buFont typeface="Wingdings" pitchFamily="2" charset="2"/>
                <a:buChar char="ü"/>
                <a:tabLst>
                  <a:tab pos="1371600" algn="l"/>
                  <a:tab pos="1485900" algn="l"/>
                </a:tabLst>
                <a:defRPr/>
              </a:pPr>
              <a:r>
                <a:rPr lang="en-US" sz="1500" i="1" dirty="0">
                  <a:solidFill>
                    <a:srgbClr val="0000FF"/>
                  </a:solidFill>
                </a:rPr>
                <a:t>Child Abuse &amp; Neglect </a:t>
              </a:r>
              <a:r>
                <a:rPr lang="en-US" sz="1200" b="0" i="1" dirty="0">
                  <a:solidFill>
                    <a:srgbClr val="008000"/>
                  </a:solidFill>
                </a:rPr>
                <a:t>(2003, </a:t>
              </a:r>
              <a:r>
                <a:rPr lang="en-US" sz="1200" b="0" i="1" dirty="0" smtClean="0">
                  <a:solidFill>
                    <a:srgbClr val="008000"/>
                  </a:solidFill>
                </a:rPr>
                <a:t>2007, 2009),</a:t>
              </a:r>
              <a:endParaRPr lang="en-US" sz="1200" b="0" i="1" dirty="0">
                <a:solidFill>
                  <a:srgbClr val="008000"/>
                </a:solidFill>
              </a:endParaRPr>
            </a:p>
            <a:p>
              <a:pPr marL="57150" lvl="2" indent="228600" algn="l">
                <a:spcBef>
                  <a:spcPts val="400"/>
                </a:spcBef>
                <a:buFont typeface="Wingdings" pitchFamily="2" charset="2"/>
                <a:buChar char="ü"/>
                <a:tabLst>
                  <a:tab pos="1371600" algn="l"/>
                  <a:tab pos="1485900" algn="l"/>
                </a:tabLst>
                <a:defRPr/>
              </a:pPr>
              <a:r>
                <a:rPr lang="en-US" sz="1500" i="1" dirty="0" smtClean="0">
                  <a:solidFill>
                    <a:srgbClr val="0000FF"/>
                  </a:solidFill>
                </a:rPr>
                <a:t>Substance </a:t>
              </a:r>
              <a:r>
                <a:rPr lang="en-US" sz="1500" i="1" dirty="0">
                  <a:solidFill>
                    <a:srgbClr val="0000FF"/>
                  </a:solidFill>
                </a:rPr>
                <a:t>Abuse</a:t>
              </a:r>
              <a:r>
                <a:rPr lang="en-US" sz="1400" i="1" dirty="0">
                  <a:solidFill>
                    <a:srgbClr val="0000FF"/>
                  </a:solidFill>
                </a:rPr>
                <a:t> </a:t>
              </a:r>
              <a:r>
                <a:rPr lang="en-US" sz="1200" b="0" i="1" dirty="0">
                  <a:solidFill>
                    <a:srgbClr val="008000"/>
                  </a:solidFill>
                </a:rPr>
                <a:t>(2003, </a:t>
              </a:r>
              <a:r>
                <a:rPr lang="en-US" sz="1200" b="0" i="1" dirty="0" smtClean="0">
                  <a:solidFill>
                    <a:srgbClr val="008000"/>
                  </a:solidFill>
                </a:rPr>
                <a:t>2005, 2009),</a:t>
              </a:r>
              <a:endParaRPr lang="en-US" sz="1200" b="0" i="1" dirty="0">
                <a:solidFill>
                  <a:srgbClr val="008000"/>
                </a:solidFill>
              </a:endParaRPr>
            </a:p>
            <a:p>
              <a:pPr marL="57150" lvl="2" indent="228600" algn="l">
                <a:spcBef>
                  <a:spcPts val="400"/>
                </a:spcBef>
                <a:buFont typeface="Wingdings" pitchFamily="2" charset="2"/>
                <a:buChar char="ü"/>
                <a:tabLst>
                  <a:tab pos="1371600" algn="l"/>
                  <a:tab pos="1485900" algn="l"/>
                </a:tabLst>
                <a:defRPr/>
              </a:pPr>
              <a:r>
                <a:rPr lang="en-US" sz="1500" i="1" dirty="0" smtClean="0">
                  <a:solidFill>
                    <a:srgbClr val="0000FF"/>
                  </a:solidFill>
                </a:rPr>
                <a:t>Mental Health </a:t>
              </a:r>
              <a:r>
                <a:rPr lang="en-US" sz="1200" b="0" i="1" dirty="0" smtClean="0">
                  <a:solidFill>
                    <a:srgbClr val="008000"/>
                  </a:solidFill>
                </a:rPr>
                <a:t>(2005, 2009),</a:t>
              </a:r>
              <a:endParaRPr lang="en-US" sz="1200" b="0" i="1" dirty="0">
                <a:solidFill>
                  <a:srgbClr val="008000"/>
                </a:solidFill>
              </a:endParaRPr>
            </a:p>
            <a:p>
              <a:pPr marL="57150" lvl="2" indent="228600" algn="l">
                <a:spcBef>
                  <a:spcPts val="400"/>
                </a:spcBef>
                <a:buFont typeface="Wingdings" pitchFamily="2" charset="2"/>
                <a:buChar char="ü"/>
                <a:tabLst>
                  <a:tab pos="1371600" algn="l"/>
                  <a:tab pos="1485900" algn="l"/>
                </a:tabLst>
                <a:defRPr/>
              </a:pPr>
              <a:r>
                <a:rPr lang="en-US" sz="1500" i="1" dirty="0">
                  <a:solidFill>
                    <a:srgbClr val="0000FF"/>
                  </a:solidFill>
                </a:rPr>
                <a:t>Developmental Disabilities </a:t>
              </a:r>
              <a:r>
                <a:rPr lang="en-US" sz="1200" b="0" i="1" dirty="0">
                  <a:solidFill>
                    <a:srgbClr val="008000"/>
                  </a:solidFill>
                </a:rPr>
                <a:t>(2008</a:t>
              </a:r>
              <a:r>
                <a:rPr lang="en-US" sz="1200" b="0" i="1" dirty="0" smtClean="0">
                  <a:solidFill>
                    <a:srgbClr val="008000"/>
                  </a:solidFill>
                </a:rPr>
                <a:t>),</a:t>
              </a:r>
            </a:p>
            <a:p>
              <a:pPr marL="57150" lvl="2" indent="228600" algn="l">
                <a:spcBef>
                  <a:spcPts val="400"/>
                </a:spcBef>
                <a:buFont typeface="Wingdings" pitchFamily="2" charset="2"/>
                <a:buChar char="ü"/>
                <a:tabLst>
                  <a:tab pos="1371600" algn="l"/>
                  <a:tab pos="1485900" algn="l"/>
                </a:tabLst>
                <a:defRPr/>
              </a:pPr>
              <a:r>
                <a:rPr lang="en-US" sz="1500" i="1" dirty="0" smtClean="0">
                  <a:solidFill>
                    <a:srgbClr val="0000FF"/>
                  </a:solidFill>
                </a:rPr>
                <a:t>Teen Births </a:t>
              </a:r>
              <a:r>
                <a:rPr lang="en-US" sz="1200" b="0" i="1" dirty="0" smtClean="0">
                  <a:solidFill>
                    <a:srgbClr val="008000"/>
                  </a:solidFill>
                </a:rPr>
                <a:t>(1994),</a:t>
              </a:r>
            </a:p>
            <a:p>
              <a:pPr marL="57150" lvl="2" indent="228600" algn="l">
                <a:spcBef>
                  <a:spcPts val="400"/>
                </a:spcBef>
                <a:buFont typeface="Wingdings" pitchFamily="2" charset="2"/>
                <a:buChar char="ü"/>
                <a:tabLst>
                  <a:tab pos="1371600" algn="l"/>
                  <a:tab pos="1485900" algn="l"/>
                </a:tabLst>
                <a:defRPr/>
              </a:pPr>
              <a:r>
                <a:rPr lang="en-US" sz="1500" i="1" dirty="0" smtClean="0">
                  <a:solidFill>
                    <a:srgbClr val="0000FF"/>
                  </a:solidFill>
                </a:rPr>
                <a:t>Employment</a:t>
              </a:r>
              <a:r>
                <a:rPr lang="en-US" sz="1400" i="1" dirty="0" smtClean="0">
                  <a:solidFill>
                    <a:srgbClr val="0000FF"/>
                  </a:solidFill>
                </a:rPr>
                <a:t> </a:t>
              </a:r>
              <a:r>
                <a:rPr lang="en-US" sz="1200" b="0" i="1" dirty="0" smtClean="0">
                  <a:solidFill>
                    <a:srgbClr val="008000"/>
                  </a:solidFill>
                </a:rPr>
                <a:t>(2009),</a:t>
              </a:r>
            </a:p>
            <a:p>
              <a:pPr marL="57150" lvl="2" indent="228600">
                <a:spcBef>
                  <a:spcPts val="400"/>
                </a:spcBef>
                <a:buFont typeface="Wingdings" pitchFamily="2" charset="2"/>
                <a:buChar char="ü"/>
                <a:tabLst>
                  <a:tab pos="1371600" algn="l"/>
                  <a:tab pos="1485900" algn="l"/>
                </a:tabLst>
                <a:defRPr/>
              </a:pPr>
              <a:r>
                <a:rPr lang="en-US" sz="1500" i="1" dirty="0" smtClean="0">
                  <a:solidFill>
                    <a:srgbClr val="0000FF"/>
                  </a:solidFill>
                </a:rPr>
                <a:t>Public Assistance</a:t>
              </a:r>
              <a:r>
                <a:rPr lang="en-US" sz="1500" b="0" i="1" dirty="0" smtClean="0">
                  <a:solidFill>
                    <a:srgbClr val="008000"/>
                  </a:solidFill>
                </a:rPr>
                <a:t> </a:t>
              </a:r>
              <a:r>
                <a:rPr lang="en-US" sz="1200" b="0" i="1" dirty="0" smtClean="0">
                  <a:solidFill>
                    <a:srgbClr val="008000"/>
                  </a:solidFill>
                </a:rPr>
                <a:t>(2009),</a:t>
              </a:r>
              <a:endParaRPr lang="en-US" sz="1200" i="1" dirty="0" smtClean="0">
                <a:solidFill>
                  <a:srgbClr val="0000FF"/>
                </a:solidFill>
              </a:endParaRPr>
            </a:p>
            <a:p>
              <a:pPr marL="57150" lvl="2" indent="228600">
                <a:spcBef>
                  <a:spcPts val="400"/>
                </a:spcBef>
                <a:buFont typeface="Wingdings" pitchFamily="2" charset="2"/>
                <a:buChar char="ü"/>
                <a:tabLst>
                  <a:tab pos="1371600" algn="l"/>
                  <a:tab pos="1485900" algn="l"/>
                </a:tabLst>
                <a:defRPr/>
              </a:pPr>
              <a:r>
                <a:rPr lang="en-US" sz="1500" i="1" dirty="0" smtClean="0">
                  <a:solidFill>
                    <a:srgbClr val="0000FF"/>
                  </a:solidFill>
                </a:rPr>
                <a:t>Public Health</a:t>
              </a:r>
              <a:r>
                <a:rPr lang="en-US" sz="1500" b="0" i="1" dirty="0" smtClean="0">
                  <a:solidFill>
                    <a:srgbClr val="008000"/>
                  </a:solidFill>
                </a:rPr>
                <a:t> </a:t>
              </a:r>
              <a:r>
                <a:rPr lang="en-US" sz="1200" b="0" i="1" dirty="0" smtClean="0">
                  <a:solidFill>
                    <a:srgbClr val="008000"/>
                  </a:solidFill>
                </a:rPr>
                <a:t>(2009), and</a:t>
              </a:r>
              <a:endParaRPr lang="en-US" sz="1200" i="1" dirty="0" smtClean="0">
                <a:solidFill>
                  <a:srgbClr val="0000FF"/>
                </a:solidFill>
              </a:endParaRPr>
            </a:p>
            <a:p>
              <a:pPr marL="57150" lvl="2" indent="228600">
                <a:spcBef>
                  <a:spcPts val="400"/>
                </a:spcBef>
                <a:buFont typeface="Wingdings" pitchFamily="2" charset="2"/>
                <a:buChar char="ü"/>
                <a:tabLst>
                  <a:tab pos="1371600" algn="l"/>
                  <a:tab pos="1485900" algn="l"/>
                </a:tabLst>
                <a:defRPr/>
              </a:pPr>
              <a:r>
                <a:rPr lang="en-US" sz="1500" i="1" dirty="0" smtClean="0">
                  <a:solidFill>
                    <a:srgbClr val="0000FF"/>
                  </a:solidFill>
                </a:rPr>
                <a:t>Housing</a:t>
              </a:r>
              <a:r>
                <a:rPr lang="en-US" sz="1500" b="0" i="1" dirty="0" smtClean="0">
                  <a:solidFill>
                    <a:srgbClr val="008000"/>
                  </a:solidFill>
                </a:rPr>
                <a:t> </a:t>
              </a:r>
              <a:r>
                <a:rPr lang="en-US" sz="1200" b="0" i="1" dirty="0" smtClean="0">
                  <a:solidFill>
                    <a:srgbClr val="008000"/>
                  </a:solidFill>
                </a:rPr>
                <a:t>(2009)</a:t>
              </a:r>
            </a:p>
          </p:txBody>
        </p:sp>
      </p:grpSp>
      <p:sp>
        <p:nvSpPr>
          <p:cNvPr id="50" name="Rectangle 49"/>
          <p:cNvSpPr/>
          <p:nvPr/>
        </p:nvSpPr>
        <p:spPr>
          <a:xfrm>
            <a:off x="9918700" y="3114932"/>
            <a:ext cx="3352800" cy="275968"/>
          </a:xfrm>
          <a:prstGeom prst="rect">
            <a:avLst/>
          </a:prstGeom>
          <a:solidFill>
            <a:srgbClr val="FF0000">
              <a:alpha val="1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136"/>
          <p:cNvGrpSpPr>
            <a:grpSpLocks/>
          </p:cNvGrpSpPr>
          <p:nvPr/>
        </p:nvGrpSpPr>
        <p:grpSpPr bwMode="auto">
          <a:xfrm>
            <a:off x="533400" y="4572000"/>
            <a:ext cx="2971800" cy="673100"/>
            <a:chOff x="685800" y="4648200"/>
            <a:chExt cx="2971800" cy="673100"/>
          </a:xfrm>
        </p:grpSpPr>
        <p:sp>
          <p:nvSpPr>
            <p:cNvPr id="52" name="Line 47"/>
            <p:cNvSpPr>
              <a:spLocks noChangeShapeType="1"/>
            </p:cNvSpPr>
            <p:nvPr/>
          </p:nvSpPr>
          <p:spPr bwMode="auto">
            <a:xfrm flipV="1">
              <a:off x="2667000" y="4648200"/>
              <a:ext cx="990600" cy="381000"/>
            </a:xfrm>
            <a:prstGeom prst="line">
              <a:avLst/>
            </a:prstGeom>
            <a:noFill/>
            <a:ln w="57150">
              <a:solidFill>
                <a:srgbClr val="FFFF00"/>
              </a:solidFill>
              <a:round/>
              <a:headEnd/>
              <a:tailEnd type="triangle" w="med" len="med"/>
            </a:ln>
          </p:spPr>
          <p:txBody>
            <a:bodyPr wrap="none" anchor="ctr"/>
            <a:lstStyle/>
            <a:p>
              <a:endParaRPr lang="en-US"/>
            </a:p>
          </p:txBody>
        </p:sp>
        <p:sp>
          <p:nvSpPr>
            <p:cNvPr id="53" name="Text Box 48"/>
            <p:cNvSpPr txBox="1">
              <a:spLocks noChangeArrowheads="1"/>
            </p:cNvSpPr>
            <p:nvPr/>
          </p:nvSpPr>
          <p:spPr bwMode="auto">
            <a:xfrm>
              <a:off x="685800" y="4800600"/>
              <a:ext cx="1905000" cy="520700"/>
            </a:xfrm>
            <a:prstGeom prst="rect">
              <a:avLst/>
            </a:prstGeom>
            <a:noFill/>
            <a:ln w="9525" algn="ctr">
              <a:noFill/>
              <a:miter lim="800000"/>
              <a:headEnd/>
              <a:tailEnd/>
            </a:ln>
            <a:effectLst/>
          </p:spPr>
          <p:txBody>
            <a:bodyPr>
              <a:spAutoFit/>
            </a:bodyPr>
            <a:lstStyle/>
            <a:p>
              <a:pPr algn="ctr">
                <a:defRPr/>
              </a:pPr>
              <a:r>
                <a:rPr lang="en-US" dirty="0">
                  <a:solidFill>
                    <a:srgbClr val="FFFF00"/>
                  </a:solidFill>
                  <a:effectLst>
                    <a:outerShdw blurRad="38100" dist="38100" dir="2700000" algn="tl">
                      <a:srgbClr val="000000"/>
                    </a:outerShdw>
                  </a:effectLst>
                </a:rPr>
                <a:t>My House</a:t>
              </a:r>
              <a:endParaRPr lang="en-US" sz="1800" b="0" dirty="0">
                <a:solidFill>
                  <a:srgbClr val="FFFF00"/>
                </a:solidFill>
              </a:endParaRP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checkerboard(across)">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checkerboard(across)">
                                      <p:cBhvr>
                                        <p:cTn id="12" dur="500"/>
                                        <p:tgtEl>
                                          <p:spTgt spid="46"/>
                                        </p:tgtEl>
                                      </p:cBhvr>
                                    </p:animEffect>
                                  </p:childTnLst>
                                </p:cTn>
                              </p:par>
                              <p:par>
                                <p:cTn id="13" presetID="23" presetClass="entr" presetSubtype="16"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childTnLst>
                                </p:cTn>
                              </p:par>
                              <p:par>
                                <p:cTn id="17" presetID="5" presetClass="entr" presetSubtype="1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checkerboard(across)">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checkerboard(across)">
                                      <p:cBhvr>
                                        <p:cTn id="24" dur="500"/>
                                        <p:tgtEl>
                                          <p:spTgt spid="43"/>
                                        </p:tgtEl>
                                      </p:cBhvr>
                                    </p:animEffect>
                                  </p:childTnLst>
                                  <p:subTnLst>
                                    <p:set>
                                      <p:cBhvr override="childStyle">
                                        <p:cTn dur="1" fill="hold" display="0" masterRel="nextClick" afterEffect="1"/>
                                        <p:tgtEl>
                                          <p:spTgt spid="43"/>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checkerboard(across)">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checkerboard(across)">
                                      <p:cBhvr>
                                        <p:cTn id="34" dur="500"/>
                                        <p:tgtEl>
                                          <p:spTgt spid="51"/>
                                        </p:tgtEl>
                                      </p:cBhvr>
                                    </p:animEffect>
                                  </p:childTnLst>
                                </p:cTn>
                              </p:par>
                            </p:childTnLst>
                          </p:cTn>
                        </p:par>
                      </p:childTnLst>
                    </p:cTn>
                  </p:par>
                  <p:par>
                    <p:cTn id="35" fill="hold">
                      <p:stCondLst>
                        <p:cond delay="indefinite"/>
                      </p:stCondLst>
                      <p:childTnLst>
                        <p:par>
                          <p:cTn id="36" fill="hold">
                            <p:stCondLst>
                              <p:cond delay="0"/>
                            </p:stCondLst>
                            <p:childTnLst>
                              <p:par>
                                <p:cTn id="37" presetID="35" presetClass="path" presetSubtype="0" accel="50000" decel="50000" fill="hold" nodeType="clickEffect">
                                  <p:stCondLst>
                                    <p:cond delay="0"/>
                                  </p:stCondLst>
                                  <p:childTnLst>
                                    <p:animMotion origin="layout" path="M 5.55556E-7 -1.21184E-6 L -0.22257 0.18316 " pathEditMode="relative" rAng="0" ptsTypes="AA">
                                      <p:cBhvr>
                                        <p:cTn id="38" dur="1000" fill="hold"/>
                                        <p:tgtEl>
                                          <p:spTgt spid="30"/>
                                        </p:tgtEl>
                                        <p:attrNameLst>
                                          <p:attrName>ppt_x</p:attrName>
                                          <p:attrName>ppt_y</p:attrName>
                                        </p:attrNameLst>
                                      </p:cBhvr>
                                      <p:rCtr x="-111" y="92"/>
                                    </p:animMotion>
                                  </p:childTnLst>
                                </p:cTn>
                              </p:par>
                              <p:par>
                                <p:cTn id="39" presetID="35" presetClass="path" presetSubtype="0" accel="50000" decel="50000" fill="hold" nodeType="withEffect">
                                  <p:stCondLst>
                                    <p:cond delay="0"/>
                                  </p:stCondLst>
                                  <p:childTnLst>
                                    <p:animMotion origin="layout" path="M -0.02916 -0.05088 L -0.10833 0.13136 " pathEditMode="relative" rAng="0" ptsTypes="AA">
                                      <p:cBhvr>
                                        <p:cTn id="40" dur="1000" fill="hold"/>
                                        <p:tgtEl>
                                          <p:spTgt spid="43"/>
                                        </p:tgtEl>
                                        <p:attrNameLst>
                                          <p:attrName>ppt_x</p:attrName>
                                          <p:attrName>ppt_y</p:attrName>
                                        </p:attrNameLst>
                                      </p:cBhvr>
                                      <p:rCtr x="-40" y="91"/>
                                    </p:animMotion>
                                  </p:childTnLst>
                                </p:cTn>
                              </p:par>
                              <p:par>
                                <p:cTn id="41" presetID="6" presetClass="emph" presetSubtype="0" fill="hold" nodeType="withEffect">
                                  <p:stCondLst>
                                    <p:cond delay="0"/>
                                  </p:stCondLst>
                                  <p:childTnLst>
                                    <p:animScale>
                                      <p:cBhvr>
                                        <p:cTn id="42" dur="1000" fill="hold"/>
                                        <p:tgtEl>
                                          <p:spTgt spid="43"/>
                                        </p:tgtEl>
                                      </p:cBhvr>
                                      <p:by x="50000" y="50000"/>
                                    </p:animScale>
                                  </p:childTnLst>
                                </p:cTn>
                              </p:par>
                              <p:par>
                                <p:cTn id="43" presetID="6" presetClass="emph" presetSubtype="0" fill="hold" nodeType="withEffect">
                                  <p:stCondLst>
                                    <p:cond delay="0"/>
                                  </p:stCondLst>
                                  <p:childTnLst>
                                    <p:animScale>
                                      <p:cBhvr>
                                        <p:cTn id="44" dur="1000" fill="hold"/>
                                        <p:tgtEl>
                                          <p:spTgt spid="30"/>
                                        </p:tgtEl>
                                      </p:cBhvr>
                                      <p:by x="50000" y="50000"/>
                                    </p:animScale>
                                  </p:childTnLst>
                                </p:cTn>
                              </p:par>
                              <p:par>
                                <p:cTn id="45" presetID="35" presetClass="path" presetSubtype="0" accel="50000" decel="50000" fill="hold" nodeType="withEffect">
                                  <p:stCondLst>
                                    <p:cond delay="0"/>
                                  </p:stCondLst>
                                  <p:childTnLst>
                                    <p:animMotion origin="layout" path="M 0.01667 0.02451 L -0.07934 0.18779 " pathEditMode="relative" rAng="0" ptsTypes="AA">
                                      <p:cBhvr>
                                        <p:cTn id="46" dur="1000" fill="hold"/>
                                        <p:tgtEl>
                                          <p:spTgt spid="34"/>
                                        </p:tgtEl>
                                        <p:attrNameLst>
                                          <p:attrName>ppt_x</p:attrName>
                                          <p:attrName>ppt_y</p:attrName>
                                        </p:attrNameLst>
                                      </p:cBhvr>
                                      <p:rCtr x="-48" y="82"/>
                                    </p:animMotion>
                                  </p:childTnLst>
                                </p:cTn>
                              </p:par>
                              <p:par>
                                <p:cTn id="47" presetID="6" presetClass="emph" presetSubtype="0" fill="hold" nodeType="withEffect">
                                  <p:stCondLst>
                                    <p:cond delay="0"/>
                                  </p:stCondLst>
                                  <p:childTnLst>
                                    <p:animScale>
                                      <p:cBhvr>
                                        <p:cTn id="48" dur="1000" fill="hold"/>
                                        <p:tgtEl>
                                          <p:spTgt spid="34"/>
                                        </p:tgtEl>
                                      </p:cBhvr>
                                      <p:by x="50000" y="50000"/>
                                    </p:animScale>
                                  </p:childTnLst>
                                </p:cTn>
                              </p:par>
                              <p:par>
                                <p:cTn id="49" presetID="35" presetClass="path" presetSubtype="0" accel="50000" decel="50000" fill="hold" nodeType="withEffect">
                                  <p:stCondLst>
                                    <p:cond delay="0"/>
                                  </p:stCondLst>
                                  <p:childTnLst>
                                    <p:animMotion origin="layout" path="M -0.03733 0.01225 L -0.17118 0.25485 " pathEditMode="relative" rAng="0" ptsTypes="AA">
                                      <p:cBhvr>
                                        <p:cTn id="50" dur="1000" fill="hold"/>
                                        <p:tgtEl>
                                          <p:spTgt spid="31"/>
                                        </p:tgtEl>
                                        <p:attrNameLst>
                                          <p:attrName>ppt_x</p:attrName>
                                          <p:attrName>ppt_y</p:attrName>
                                        </p:attrNameLst>
                                      </p:cBhvr>
                                      <p:rCtr x="-67" y="121"/>
                                    </p:animMotion>
                                  </p:childTnLst>
                                </p:cTn>
                              </p:par>
                              <p:par>
                                <p:cTn id="51" presetID="6" presetClass="emph" presetSubtype="0" fill="hold" nodeType="withEffect">
                                  <p:stCondLst>
                                    <p:cond delay="0"/>
                                  </p:stCondLst>
                                  <p:childTnLst>
                                    <p:animScale>
                                      <p:cBhvr>
                                        <p:cTn id="52" dur="1000" fill="hold"/>
                                        <p:tgtEl>
                                          <p:spTgt spid="31"/>
                                        </p:tgtEl>
                                      </p:cBhvr>
                                      <p:by x="50000" y="50000"/>
                                    </p:animScale>
                                  </p:childTnLst>
                                </p:cTn>
                              </p:par>
                              <p:par>
                                <p:cTn id="53" presetID="5" presetClass="exit" presetSubtype="10" fill="hold" grpId="0" nodeType="withEffect">
                                  <p:stCondLst>
                                    <p:cond delay="0"/>
                                  </p:stCondLst>
                                  <p:childTnLst>
                                    <p:animEffect transition="out" filter="checkerboard(across)">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cTn>
                              </p:par>
                              <p:par>
                                <p:cTn id="56" presetID="35" presetClass="path" presetSubtype="0" accel="50000" decel="50000" fill="hold" nodeType="withEffect">
                                  <p:stCondLst>
                                    <p:cond delay="0"/>
                                  </p:stCondLst>
                                  <p:childTnLst>
                                    <p:animMotion origin="layout" path="M -0.02916 -0.05088 L -0.10833 0.13136 " pathEditMode="relative" rAng="0" ptsTypes="AA">
                                      <p:cBhvr>
                                        <p:cTn id="57" dur="1000" fill="hold"/>
                                        <p:tgtEl>
                                          <p:spTgt spid="51"/>
                                        </p:tgtEl>
                                        <p:attrNameLst>
                                          <p:attrName>ppt_x</p:attrName>
                                          <p:attrName>ppt_y</p:attrName>
                                        </p:attrNameLst>
                                      </p:cBhvr>
                                      <p:rCtr x="-40" y="91"/>
                                    </p:animMotion>
                                  </p:childTnLst>
                                </p:cTn>
                              </p:par>
                              <p:par>
                                <p:cTn id="58" presetID="6" presetClass="emph" presetSubtype="0" fill="hold" nodeType="withEffect">
                                  <p:stCondLst>
                                    <p:cond delay="0"/>
                                  </p:stCondLst>
                                  <p:childTnLst>
                                    <p:animScale>
                                      <p:cBhvr>
                                        <p:cTn id="59" dur="1000" fill="hold"/>
                                        <p:tgtEl>
                                          <p:spTgt spid="51"/>
                                        </p:tgtEl>
                                      </p:cBhvr>
                                      <p:by x="50000" y="50000"/>
                                    </p:animScale>
                                  </p:childTnLst>
                                </p:cTn>
                              </p:par>
                              <p:par>
                                <p:cTn id="60" presetID="5" presetClass="exit" presetSubtype="10" fill="hold" nodeType="withEffect">
                                  <p:stCondLst>
                                    <p:cond delay="0"/>
                                  </p:stCondLst>
                                  <p:childTnLst>
                                    <p:animEffect transition="out" filter="checkerboard(across)">
                                      <p:cBhvr>
                                        <p:cTn id="61" dur="500"/>
                                        <p:tgtEl>
                                          <p:spTgt spid="51"/>
                                        </p:tgtEl>
                                      </p:cBhvr>
                                    </p:animEffect>
                                    <p:set>
                                      <p:cBhvr>
                                        <p:cTn id="62" dur="1" fill="hold">
                                          <p:stCondLst>
                                            <p:cond delay="499"/>
                                          </p:stCondLst>
                                        </p:cTn>
                                        <p:tgtEl>
                                          <p:spTgt spid="5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63" presetClass="path" presetSubtype="0" accel="50000" decel="50000" fill="hold" nodeType="clickEffect">
                                  <p:stCondLst>
                                    <p:cond delay="0"/>
                                  </p:stCondLst>
                                  <p:childTnLst>
                                    <p:animMotion origin="layout" path="M 0.23767 -0.00718 L 0.56337 -0.00023 " pathEditMode="relative" rAng="0" ptsTypes="AA">
                                      <p:cBhvr>
                                        <p:cTn id="66" dur="1000" fill="hold"/>
                                        <p:tgtEl>
                                          <p:spTgt spid="40"/>
                                        </p:tgtEl>
                                        <p:attrNameLst>
                                          <p:attrName>ppt_x</p:attrName>
                                          <p:attrName>ppt_y</p:attrName>
                                        </p:attrNameLst>
                                      </p:cBhvr>
                                      <p:rCtr x="163" y="3"/>
                                    </p:animMotion>
                                  </p:childTnLst>
                                </p:cTn>
                              </p:par>
                            </p:childTnLst>
                          </p:cTn>
                        </p:par>
                      </p:childTnLst>
                    </p:cTn>
                  </p:par>
                  <p:par>
                    <p:cTn id="67" fill="hold">
                      <p:stCondLst>
                        <p:cond delay="indefinite"/>
                      </p:stCondLst>
                      <p:childTnLst>
                        <p:par>
                          <p:cTn id="68" fill="hold">
                            <p:stCondLst>
                              <p:cond delay="0"/>
                            </p:stCondLst>
                            <p:childTnLst>
                              <p:par>
                                <p:cTn id="69" presetID="35" presetClass="path" presetSubtype="0" accel="50000" decel="50000" fill="hold" nodeType="clickEffect">
                                  <p:stCondLst>
                                    <p:cond delay="0"/>
                                  </p:stCondLst>
                                  <p:childTnLst>
                                    <p:animMotion origin="layout" path="M -0.24253 7.40741E-7 L -0.5342 0.00255 " pathEditMode="relative" rAng="0" ptsTypes="AA">
                                      <p:cBhvr>
                                        <p:cTn id="70" dur="500" fill="hold"/>
                                        <p:tgtEl>
                                          <p:spTgt spid="47"/>
                                        </p:tgtEl>
                                        <p:attrNameLst>
                                          <p:attrName>ppt_x</p:attrName>
                                          <p:attrName>ppt_y</p:attrName>
                                        </p:attrNameLst>
                                      </p:cBhvr>
                                      <p:rCtr x="-146" y="1"/>
                                    </p:animMotion>
                                  </p:childTnLst>
                                </p:cTn>
                              </p:par>
                            </p:childTnLst>
                          </p:cTn>
                        </p:par>
                      </p:childTnLst>
                    </p:cTn>
                  </p:par>
                  <p:par>
                    <p:cTn id="71" fill="hold">
                      <p:stCondLst>
                        <p:cond delay="indefinite"/>
                      </p:stCondLst>
                      <p:childTnLst>
                        <p:par>
                          <p:cTn id="72" fill="hold">
                            <p:stCondLst>
                              <p:cond delay="0"/>
                            </p:stCondLst>
                            <p:childTnLst>
                              <p:par>
                                <p:cTn id="73" presetID="35" presetClass="path" presetSubtype="0" accel="50000" decel="50000" fill="hold" grpId="0" nodeType="clickEffect">
                                  <p:stCondLst>
                                    <p:cond delay="0"/>
                                  </p:stCondLst>
                                  <p:childTnLst>
                                    <p:animMotion origin="layout" path="M -0.25834 3.33333E-6 L -0.55834 0.00208 " pathEditMode="relative" rAng="0" ptsTypes="AA">
                                      <p:cBhvr>
                                        <p:cTn id="74" dur="500" fill="hold"/>
                                        <p:tgtEl>
                                          <p:spTgt spid="50"/>
                                        </p:tgtEl>
                                        <p:attrNameLst>
                                          <p:attrName>ppt_x</p:attrName>
                                          <p:attrName>ppt_y</p:attrName>
                                        </p:attrNameLst>
                                      </p:cBhvr>
                                      <p:rCtr x="-150"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6" grpId="0"/>
      <p:bldP spid="46" grpId="1"/>
      <p:bldP spid="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le 159"/>
          <p:cNvSpPr/>
          <p:nvPr/>
        </p:nvSpPr>
        <p:spPr>
          <a:xfrm>
            <a:off x="6599238" y="209550"/>
            <a:ext cx="2011362"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pPr>
              <a:defRPr/>
            </a:pPr>
            <a:r>
              <a:rPr lang="en-US" sz="1800" b="0" dirty="0" smtClean="0">
                <a:solidFill>
                  <a:schemeClr val="bg1">
                    <a:lumMod val="85000"/>
                    <a:lumOff val="15000"/>
                  </a:schemeClr>
                </a:solidFill>
                <a:latin typeface="Arial" charset="0"/>
              </a:rPr>
              <a:t>Next Steps?</a:t>
            </a:r>
            <a:endParaRPr lang="en-US" sz="1800" b="0" dirty="0">
              <a:solidFill>
                <a:schemeClr val="bg1">
                  <a:lumMod val="85000"/>
                  <a:lumOff val="15000"/>
                </a:schemeClr>
              </a:solidFill>
              <a:latin typeface="Arial" charset="0"/>
            </a:endParaRPr>
          </a:p>
        </p:txBody>
      </p:sp>
      <p:sp>
        <p:nvSpPr>
          <p:cNvPr id="157" name="Rounded Rectangle 156"/>
          <p:cNvSpPr/>
          <p:nvPr/>
        </p:nvSpPr>
        <p:spPr>
          <a:xfrm>
            <a:off x="4572000" y="209550"/>
            <a:ext cx="2011363"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r>
              <a:rPr lang="en-US" sz="1800" b="0" dirty="0" smtClean="0">
                <a:solidFill>
                  <a:schemeClr val="bg1">
                    <a:lumMod val="85000"/>
                    <a:lumOff val="15000"/>
                  </a:schemeClr>
                </a:solidFill>
              </a:rPr>
              <a:t>Example</a:t>
            </a:r>
            <a:endParaRPr lang="en-US" sz="1800" b="0" dirty="0">
              <a:solidFill>
                <a:schemeClr val="bg1">
                  <a:lumMod val="85000"/>
                  <a:lumOff val="15000"/>
                </a:schemeClr>
              </a:solidFill>
            </a:endParaRPr>
          </a:p>
        </p:txBody>
      </p:sp>
      <p:sp>
        <p:nvSpPr>
          <p:cNvPr id="155" name="Rounded Rectangle 154"/>
          <p:cNvSpPr/>
          <p:nvPr/>
        </p:nvSpPr>
        <p:spPr>
          <a:xfrm>
            <a:off x="579438" y="209550"/>
            <a:ext cx="2011362"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pPr>
              <a:defRPr/>
            </a:pPr>
            <a:r>
              <a:rPr lang="en-US" sz="1800" b="0" dirty="0" smtClean="0">
                <a:solidFill>
                  <a:schemeClr val="bg1">
                    <a:lumMod val="85000"/>
                    <a:lumOff val="15000"/>
                  </a:schemeClr>
                </a:solidFill>
                <a:latin typeface="Arial" charset="0"/>
              </a:rPr>
              <a:t>Overview</a:t>
            </a:r>
            <a:endParaRPr lang="en-US" sz="1800" b="0" dirty="0">
              <a:solidFill>
                <a:schemeClr val="bg1">
                  <a:lumMod val="85000"/>
                  <a:lumOff val="15000"/>
                </a:schemeClr>
              </a:solidFill>
              <a:latin typeface="Arial" charset="0"/>
            </a:endParaRPr>
          </a:p>
        </p:txBody>
      </p:sp>
      <p:sp>
        <p:nvSpPr>
          <p:cNvPr id="153" name="Rounded Rectangle 152"/>
          <p:cNvSpPr/>
          <p:nvPr/>
        </p:nvSpPr>
        <p:spPr>
          <a:xfrm>
            <a:off x="2559050" y="152400"/>
            <a:ext cx="2011363" cy="457200"/>
          </a:xfrm>
          <a:prstGeom prst="roundRect">
            <a:avLst/>
          </a:prstGeom>
          <a:solidFill>
            <a:srgbClr val="FFFFDC"/>
          </a:solidFill>
          <a:ln w="3175" algn="ctr">
            <a:solidFill>
              <a:schemeClr val="bg1">
                <a:lumMod val="50000"/>
                <a:lumOff val="50000"/>
              </a:schemeClr>
            </a:solidFill>
            <a:miter lim="800000"/>
            <a:headEnd/>
            <a:tailEnd/>
          </a:ln>
          <a:effectLst>
            <a:outerShdw blurRad="190500" dist="127000" dir="2400000" algn="tl" rotWithShape="0">
              <a:prstClr val="black">
                <a:alpha val="79000"/>
              </a:prstClr>
            </a:outerShdw>
          </a:effectLst>
        </p:spPr>
        <p:txBody>
          <a:bodyPr lIns="0" tIns="0" rIns="0" bIns="91440" anchor="ctr" anchorCtr="1"/>
          <a:lstStyle/>
          <a:p>
            <a:r>
              <a:rPr lang="en-US" sz="1800" dirty="0" smtClean="0">
                <a:solidFill>
                  <a:srgbClr val="0000FF"/>
                </a:solidFill>
              </a:rPr>
              <a:t>What Works?</a:t>
            </a:r>
            <a:endParaRPr lang="en-US" sz="1800" dirty="0">
              <a:solidFill>
                <a:srgbClr val="0000FF"/>
              </a:solidFill>
            </a:endParaRPr>
          </a:p>
        </p:txBody>
      </p:sp>
      <p:sp>
        <p:nvSpPr>
          <p:cNvPr id="5132" name="Rectangle 18"/>
          <p:cNvSpPr>
            <a:spLocks noChangeArrowheads="1"/>
          </p:cNvSpPr>
          <p:nvPr/>
        </p:nvSpPr>
        <p:spPr bwMode="auto">
          <a:xfrm>
            <a:off x="381000" y="533400"/>
            <a:ext cx="8358188" cy="5897563"/>
          </a:xfrm>
          <a:prstGeom prst="rect">
            <a:avLst/>
          </a:prstGeom>
          <a:solidFill>
            <a:srgbClr val="FFFFDC"/>
          </a:solidFill>
          <a:ln w="635" algn="ctr">
            <a:solidFill>
              <a:schemeClr val="bg1">
                <a:lumMod val="50000"/>
                <a:lumOff val="50000"/>
              </a:schemeClr>
            </a:solidFill>
            <a:miter lim="800000"/>
            <a:headEnd/>
            <a:tailEnd/>
          </a:ln>
          <a:effectLst>
            <a:outerShdw blurRad="190500" dist="177800" dir="2160000" algn="tl" rotWithShape="0">
              <a:prstClr val="black">
                <a:alpha val="79000"/>
              </a:prstClr>
            </a:outerShdw>
          </a:effectLst>
        </p:spPr>
        <p:txBody>
          <a:bodyPr wrap="none" anchor="ctr"/>
          <a:lstStyle/>
          <a:p>
            <a:pPr>
              <a:defRPr/>
            </a:pPr>
            <a:endParaRPr lang="en-US">
              <a:latin typeface="Arial" charset="0"/>
            </a:endParaRPr>
          </a:p>
        </p:txBody>
      </p:sp>
      <p:sp>
        <p:nvSpPr>
          <p:cNvPr id="18441" name="Rectangle 153"/>
          <p:cNvSpPr>
            <a:spLocks noChangeArrowheads="1"/>
          </p:cNvSpPr>
          <p:nvPr/>
        </p:nvSpPr>
        <p:spPr bwMode="auto">
          <a:xfrm>
            <a:off x="2563813" y="512763"/>
            <a:ext cx="2008187" cy="104775"/>
          </a:xfrm>
          <a:prstGeom prst="rect">
            <a:avLst/>
          </a:prstGeom>
          <a:solidFill>
            <a:srgbClr val="FFFFDC"/>
          </a:solidFill>
          <a:ln w="3175" algn="ctr">
            <a:noFill/>
            <a:miter lim="800000"/>
            <a:headEnd/>
            <a:tailEnd/>
          </a:ln>
        </p:spPr>
        <p:txBody>
          <a:bodyPr wrap="none" anchor="ctr"/>
          <a:lstStyle/>
          <a:p>
            <a:endParaRPr lang="en-US"/>
          </a:p>
        </p:txBody>
      </p:sp>
      <p:sp>
        <p:nvSpPr>
          <p:cNvPr id="25" name="Text Box 30"/>
          <p:cNvSpPr txBox="1">
            <a:spLocks noChangeArrowheads="1"/>
          </p:cNvSpPr>
          <p:nvPr/>
        </p:nvSpPr>
        <p:spPr bwMode="auto">
          <a:xfrm>
            <a:off x="7840663" y="6405562"/>
            <a:ext cx="1239837" cy="396875"/>
          </a:xfrm>
          <a:prstGeom prst="rect">
            <a:avLst/>
          </a:prstGeom>
          <a:noFill/>
          <a:ln w="9525" algn="ctr">
            <a:noFill/>
            <a:miter lim="800000"/>
            <a:headEnd/>
            <a:tailEnd/>
          </a:ln>
        </p:spPr>
        <p:txBody>
          <a:bodyPr>
            <a:spAutoFit/>
          </a:bodyPr>
          <a:lstStyle/>
          <a:p>
            <a:pPr algn="r" eaLnBrk="1" hangingPunct="1">
              <a:spcBef>
                <a:spcPct val="50000"/>
              </a:spcBef>
            </a:pPr>
            <a:r>
              <a:rPr lang="en-US" sz="2000" dirty="0" smtClean="0">
                <a:solidFill>
                  <a:srgbClr val="3399FF"/>
                </a:solidFill>
              </a:rPr>
              <a:t>3 of 7</a:t>
            </a:r>
            <a:endParaRPr lang="en-US" sz="2000" dirty="0">
              <a:solidFill>
                <a:srgbClr val="3399FF"/>
              </a:solidFill>
            </a:endParaRPr>
          </a:p>
        </p:txBody>
      </p:sp>
      <p:sp>
        <p:nvSpPr>
          <p:cNvPr id="29" name="Line 29"/>
          <p:cNvSpPr>
            <a:spLocks noChangeShapeType="1"/>
          </p:cNvSpPr>
          <p:nvPr/>
        </p:nvSpPr>
        <p:spPr bwMode="auto">
          <a:xfrm>
            <a:off x="-2800309" y="2159000"/>
            <a:ext cx="2555875" cy="1681163"/>
          </a:xfrm>
          <a:prstGeom prst="line">
            <a:avLst/>
          </a:prstGeom>
          <a:noFill/>
          <a:ln w="152400" cap="rnd">
            <a:noFill/>
            <a:prstDash val="sysDot"/>
            <a:round/>
            <a:headEnd/>
            <a:tailEnd/>
          </a:ln>
        </p:spPr>
        <p:txBody>
          <a:bodyPr wrap="none" anchor="ctr"/>
          <a:lstStyle/>
          <a:p>
            <a:endParaRPr lang="en-US"/>
          </a:p>
        </p:txBody>
      </p:sp>
      <p:sp>
        <p:nvSpPr>
          <p:cNvPr id="30" name="Rectangle 29"/>
          <p:cNvSpPr>
            <a:spLocks noChangeArrowheads="1"/>
          </p:cNvSpPr>
          <p:nvPr/>
        </p:nvSpPr>
        <p:spPr bwMode="auto">
          <a:xfrm>
            <a:off x="381000" y="2743200"/>
            <a:ext cx="8305800" cy="777875"/>
          </a:xfrm>
          <a:prstGeom prst="rect">
            <a:avLst/>
          </a:prstGeom>
          <a:noFill/>
          <a:ln w="9525" algn="ctr">
            <a:noFill/>
            <a:miter lim="800000"/>
            <a:headEnd/>
            <a:tailEnd/>
          </a:ln>
        </p:spPr>
        <p:txBody>
          <a:bodyP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marL="609600" indent="-495300" algn="l">
              <a:lnSpc>
                <a:spcPct val="90000"/>
              </a:lnSpc>
              <a:spcBef>
                <a:spcPct val="20000"/>
              </a:spcBef>
              <a:buFontTx/>
              <a:buAutoNum type="arabicPeriod"/>
            </a:pPr>
            <a:r>
              <a:rPr lang="en-US" sz="2300" dirty="0">
                <a:solidFill>
                  <a:schemeClr val="bg1">
                    <a:lumMod val="95000"/>
                    <a:lumOff val="5000"/>
                  </a:schemeClr>
                </a:solidFill>
              </a:rPr>
              <a:t>What </a:t>
            </a:r>
            <a:r>
              <a:rPr lang="en-US" sz="2300" dirty="0" smtClean="0">
                <a:solidFill>
                  <a:schemeClr val="bg1">
                    <a:lumMod val="95000"/>
                    <a:lumOff val="5000"/>
                  </a:schemeClr>
                </a:solidFill>
              </a:rPr>
              <a:t>works, and what doesn’t?</a:t>
            </a:r>
            <a:endParaRPr lang="en-US" sz="2300" dirty="0">
              <a:solidFill>
                <a:schemeClr val="bg1">
                  <a:lumMod val="95000"/>
                  <a:lumOff val="5000"/>
                </a:schemeClr>
              </a:solidFill>
            </a:endParaRPr>
          </a:p>
          <a:p>
            <a:pPr marL="1257300" lvl="1" indent="-533400" algn="l">
              <a:spcBef>
                <a:spcPct val="20000"/>
              </a:spcBef>
            </a:pPr>
            <a:r>
              <a:rPr lang="en-US" sz="2100" dirty="0">
                <a:solidFill>
                  <a:srgbClr val="0000FF"/>
                </a:solidFill>
              </a:rPr>
              <a:t>We </a:t>
            </a:r>
            <a:r>
              <a:rPr lang="en-US" sz="2100" dirty="0" smtClean="0">
                <a:solidFill>
                  <a:srgbClr val="0000FF"/>
                </a:solidFill>
              </a:rPr>
              <a:t>analyze </a:t>
            </a:r>
            <a:r>
              <a:rPr lang="en-US" sz="2100" dirty="0" smtClean="0">
                <a:solidFill>
                  <a:srgbClr val="FF0000"/>
                </a:solidFill>
              </a:rPr>
              <a:t>ALL</a:t>
            </a:r>
            <a:r>
              <a:rPr lang="en-US" sz="2100" dirty="0" smtClean="0">
                <a:solidFill>
                  <a:srgbClr val="0000FF"/>
                </a:solidFill>
              </a:rPr>
              <a:t>, </a:t>
            </a:r>
            <a:r>
              <a:rPr lang="en-US" sz="2100" dirty="0" smtClean="0">
                <a:solidFill>
                  <a:srgbClr val="FF0000"/>
                </a:solidFill>
              </a:rPr>
              <a:t>RIGOROUS</a:t>
            </a:r>
            <a:r>
              <a:rPr lang="en-US" sz="2100" dirty="0" smtClean="0">
                <a:solidFill>
                  <a:srgbClr val="0000FF"/>
                </a:solidFill>
              </a:rPr>
              <a:t> evaluations of </a:t>
            </a:r>
            <a:r>
              <a:rPr lang="en-US" sz="2100" dirty="0" smtClean="0">
                <a:solidFill>
                  <a:srgbClr val="FF0000"/>
                </a:solidFill>
              </a:rPr>
              <a:t>REAL WORLD</a:t>
            </a:r>
            <a:r>
              <a:rPr lang="en-US" sz="2100" dirty="0" smtClean="0">
                <a:solidFill>
                  <a:srgbClr val="0000FF"/>
                </a:solidFill>
              </a:rPr>
              <a:t> ways to improve key public outcomes.</a:t>
            </a:r>
            <a:endParaRPr lang="en-US" sz="2100" b="0" dirty="0">
              <a:solidFill>
                <a:srgbClr val="0000FF"/>
              </a:solidFill>
            </a:endParaRPr>
          </a:p>
          <a:p>
            <a:pPr marL="1828800" lvl="2" indent="-450850" algn="l">
              <a:spcBef>
                <a:spcPct val="40000"/>
              </a:spcBef>
              <a:buFontTx/>
              <a:buAutoNum type="alphaLcParenR"/>
            </a:pPr>
            <a:endParaRPr lang="en-US" sz="2100" dirty="0">
              <a:solidFill>
                <a:srgbClr val="0000FF"/>
              </a:solidFill>
            </a:endParaRPr>
          </a:p>
        </p:txBody>
      </p:sp>
      <p:sp>
        <p:nvSpPr>
          <p:cNvPr id="31" name="Rectangle 30"/>
          <p:cNvSpPr>
            <a:spLocks noChangeArrowheads="1"/>
          </p:cNvSpPr>
          <p:nvPr/>
        </p:nvSpPr>
        <p:spPr bwMode="auto">
          <a:xfrm>
            <a:off x="457200" y="1295400"/>
            <a:ext cx="8077200" cy="706437"/>
          </a:xfrm>
          <a:prstGeom prst="rect">
            <a:avLst/>
          </a:prstGeom>
          <a:noFill/>
          <a:ln w="9525">
            <a:noFill/>
            <a:miter lim="800000"/>
            <a:headEnd/>
            <a:tailEnd/>
          </a:ln>
        </p:spPr>
        <p:txBody>
          <a:bodyPr anchor="ct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spcBef>
                <a:spcPts val="600"/>
              </a:spcBef>
            </a:pPr>
            <a:r>
              <a:rPr lang="en-US" sz="2200" i="1" dirty="0" smtClean="0">
                <a:solidFill>
                  <a:srgbClr val="0000FF"/>
                </a:solidFill>
              </a:rPr>
              <a:t>Washington legislature has asked WSIPP this question:</a:t>
            </a:r>
          </a:p>
          <a:p>
            <a:pPr>
              <a:spcBef>
                <a:spcPts val="600"/>
              </a:spcBef>
            </a:pPr>
            <a:r>
              <a:rPr lang="en-US" sz="2500" i="1" dirty="0" smtClean="0">
                <a:solidFill>
                  <a:srgbClr val="FF0000"/>
                </a:solidFill>
              </a:rPr>
              <a:t>“Are </a:t>
            </a:r>
            <a:r>
              <a:rPr lang="en-US" sz="2500" i="1" dirty="0">
                <a:solidFill>
                  <a:srgbClr val="FF0000"/>
                </a:solidFill>
              </a:rPr>
              <a:t>There Evidence-Based </a:t>
            </a:r>
            <a:r>
              <a:rPr lang="en-US" sz="2500" i="1" dirty="0" smtClean="0">
                <a:solidFill>
                  <a:srgbClr val="FF0000"/>
                </a:solidFill>
              </a:rPr>
              <a:t>Policy Options                     That Improve Public Outcomes, </a:t>
            </a:r>
            <a:r>
              <a:rPr lang="en-US" sz="2500" i="1" dirty="0">
                <a:solidFill>
                  <a:srgbClr val="FF0000"/>
                </a:solidFill>
              </a:rPr>
              <a:t>but at Less Cost</a:t>
            </a:r>
            <a:r>
              <a:rPr lang="en-US" sz="2500" i="1" dirty="0" smtClean="0">
                <a:solidFill>
                  <a:srgbClr val="FF0000"/>
                </a:solidFill>
              </a:rPr>
              <a:t>?”</a:t>
            </a:r>
          </a:p>
          <a:p>
            <a:endParaRPr lang="en-US" sz="300" i="1" dirty="0" smtClean="0">
              <a:solidFill>
                <a:srgbClr val="FF0000"/>
              </a:solidFill>
            </a:endParaRPr>
          </a:p>
          <a:p>
            <a:endParaRPr lang="en-US" sz="2000" i="1" dirty="0" smtClean="0">
              <a:solidFill>
                <a:srgbClr val="339933"/>
              </a:solidFill>
            </a:endParaRPr>
          </a:p>
          <a:p>
            <a:r>
              <a:rPr lang="en-US" sz="2000" i="1" dirty="0" smtClean="0">
                <a:solidFill>
                  <a:srgbClr val="006600"/>
                </a:solidFill>
              </a:rPr>
              <a:t>Our </a:t>
            </a:r>
            <a:r>
              <a:rPr lang="en-US" sz="2000" i="1" dirty="0">
                <a:solidFill>
                  <a:srgbClr val="006600"/>
                </a:solidFill>
              </a:rPr>
              <a:t>3-Step Research Approach</a:t>
            </a:r>
            <a:endParaRPr lang="en-US" sz="2000" dirty="0">
              <a:solidFill>
                <a:srgbClr val="006600"/>
              </a:solidFill>
            </a:endParaRPr>
          </a:p>
        </p:txBody>
      </p:sp>
      <p:sp>
        <p:nvSpPr>
          <p:cNvPr id="32" name="Rectangle 31"/>
          <p:cNvSpPr>
            <a:spLocks noChangeArrowheads="1"/>
          </p:cNvSpPr>
          <p:nvPr/>
        </p:nvSpPr>
        <p:spPr bwMode="auto">
          <a:xfrm>
            <a:off x="422275" y="4114800"/>
            <a:ext cx="8035925" cy="777875"/>
          </a:xfrm>
          <a:prstGeom prst="rect">
            <a:avLst/>
          </a:prstGeom>
          <a:noFill/>
          <a:ln w="9525" algn="ctr">
            <a:noFill/>
            <a:miter lim="800000"/>
            <a:headEnd/>
            <a:tailEnd/>
          </a:ln>
          <a:effectLst/>
        </p:spPr>
        <p:txBody>
          <a:bodyP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marL="609600" indent="-495300" algn="l">
              <a:lnSpc>
                <a:spcPct val="90000"/>
              </a:lnSpc>
              <a:spcBef>
                <a:spcPct val="20000"/>
              </a:spcBef>
              <a:buFontTx/>
              <a:buAutoNum type="arabicPeriod" startAt="2"/>
              <a:defRPr/>
            </a:pPr>
            <a:r>
              <a:rPr lang="en-US" sz="2300" dirty="0">
                <a:solidFill>
                  <a:schemeClr val="bg1">
                    <a:lumMod val="95000"/>
                    <a:lumOff val="5000"/>
                  </a:schemeClr>
                </a:solidFill>
              </a:rPr>
              <a:t>What are the economics</a:t>
            </a:r>
            <a:r>
              <a:rPr lang="en-US" sz="2300" dirty="0">
                <a:solidFill>
                  <a:schemeClr val="bg1">
                    <a:lumMod val="95000"/>
                    <a:lumOff val="5000"/>
                  </a:schemeClr>
                </a:solidFill>
                <a:effectLst>
                  <a:outerShdw blurRad="38100" dist="38100" dir="2700000" algn="tl">
                    <a:srgbClr val="FFFFFF"/>
                  </a:outerShdw>
                </a:effectLst>
              </a:rPr>
              <a:t> </a:t>
            </a:r>
            <a:r>
              <a:rPr lang="en-US" sz="2300" dirty="0">
                <a:solidFill>
                  <a:schemeClr val="bg1">
                    <a:lumMod val="95000"/>
                    <a:lumOff val="5000"/>
                  </a:schemeClr>
                </a:solidFill>
              </a:rPr>
              <a:t>of each option?</a:t>
            </a:r>
            <a:endParaRPr lang="en-US" sz="2300" dirty="0">
              <a:solidFill>
                <a:schemeClr val="bg1">
                  <a:lumMod val="95000"/>
                  <a:lumOff val="5000"/>
                </a:schemeClr>
              </a:solidFill>
              <a:effectLst>
                <a:outerShdw blurRad="38100" dist="38100" dir="2700000" algn="tl">
                  <a:srgbClr val="FFFFFF"/>
                </a:outerShdw>
              </a:effectLst>
            </a:endParaRPr>
          </a:p>
          <a:p>
            <a:pPr marL="1257300" lvl="1" indent="-533400" algn="l">
              <a:spcBef>
                <a:spcPct val="20000"/>
              </a:spcBef>
              <a:defRPr/>
            </a:pPr>
            <a:r>
              <a:rPr lang="en-US" sz="2100" dirty="0">
                <a:solidFill>
                  <a:srgbClr val="0000FF"/>
                </a:solidFill>
              </a:rPr>
              <a:t>We </a:t>
            </a:r>
            <a:r>
              <a:rPr lang="en-US" sz="2100" dirty="0" smtClean="0">
                <a:solidFill>
                  <a:srgbClr val="0000FF"/>
                </a:solidFill>
              </a:rPr>
              <a:t>compute benefits and </a:t>
            </a:r>
            <a:r>
              <a:rPr lang="en-US" sz="2100" dirty="0">
                <a:solidFill>
                  <a:srgbClr val="0000FF"/>
                </a:solidFill>
              </a:rPr>
              <a:t>costs </a:t>
            </a:r>
            <a:r>
              <a:rPr lang="en-US" sz="2100" dirty="0" smtClean="0">
                <a:solidFill>
                  <a:srgbClr val="0000FF"/>
                </a:solidFill>
              </a:rPr>
              <a:t>(ROI) to the people of Washington for the public policy options.</a:t>
            </a:r>
            <a:endParaRPr lang="en-US" sz="2100" dirty="0">
              <a:solidFill>
                <a:srgbClr val="0000FF"/>
              </a:solidFill>
            </a:endParaRPr>
          </a:p>
          <a:p>
            <a:pPr marL="609600" indent="-495300" algn="l">
              <a:lnSpc>
                <a:spcPct val="90000"/>
              </a:lnSpc>
              <a:spcBef>
                <a:spcPct val="20000"/>
              </a:spcBef>
              <a:defRPr/>
            </a:pPr>
            <a:r>
              <a:rPr lang="en-US" dirty="0">
                <a:solidFill>
                  <a:srgbClr val="0000FF"/>
                </a:solidFill>
                <a:effectLst>
                  <a:outerShdw blurRad="38100" dist="38100" dir="2700000" algn="tl">
                    <a:srgbClr val="000000"/>
                  </a:outerShdw>
                </a:effectLst>
              </a:rPr>
              <a:t>	</a:t>
            </a:r>
          </a:p>
        </p:txBody>
      </p:sp>
      <p:sp>
        <p:nvSpPr>
          <p:cNvPr id="33" name="Rectangle 32"/>
          <p:cNvSpPr>
            <a:spLocks noChangeArrowheads="1"/>
          </p:cNvSpPr>
          <p:nvPr/>
        </p:nvSpPr>
        <p:spPr bwMode="auto">
          <a:xfrm>
            <a:off x="457200" y="5486400"/>
            <a:ext cx="8610600" cy="777875"/>
          </a:xfrm>
          <a:prstGeom prst="rect">
            <a:avLst/>
          </a:prstGeom>
          <a:noFill/>
          <a:ln w="9525" algn="ctr">
            <a:noFill/>
            <a:miter lim="800000"/>
            <a:headEnd/>
            <a:tailEnd/>
          </a:ln>
          <a:effectLst/>
        </p:spPr>
        <p:txBody>
          <a:bodyP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marL="609600" indent="-495300" algn="l">
              <a:lnSpc>
                <a:spcPct val="90000"/>
              </a:lnSpc>
              <a:spcBef>
                <a:spcPct val="20000"/>
              </a:spcBef>
              <a:buFontTx/>
              <a:buAutoNum type="arabicPeriod" startAt="3"/>
              <a:defRPr/>
            </a:pPr>
            <a:r>
              <a:rPr lang="en-US" sz="2300" dirty="0">
                <a:solidFill>
                  <a:schemeClr val="bg1">
                    <a:lumMod val="95000"/>
                    <a:lumOff val="5000"/>
                  </a:schemeClr>
                </a:solidFill>
              </a:rPr>
              <a:t>Statewide, how would alternative “portfolios” </a:t>
            </a:r>
            <a:r>
              <a:rPr lang="en-US" sz="2300" dirty="0" smtClean="0">
                <a:solidFill>
                  <a:schemeClr val="bg1">
                    <a:lumMod val="95000"/>
                    <a:lumOff val="5000"/>
                  </a:schemeClr>
                </a:solidFill>
              </a:rPr>
              <a:t>         affect big picture outcomes ?  </a:t>
            </a:r>
            <a:endParaRPr lang="en-US" sz="2300" dirty="0">
              <a:solidFill>
                <a:schemeClr val="bg1">
                  <a:lumMod val="95000"/>
                  <a:lumOff val="5000"/>
                </a:schemeClr>
              </a:solidFill>
            </a:endParaRPr>
          </a:p>
          <a:p>
            <a:pPr marL="1257300" lvl="1" indent="-533400" algn="l">
              <a:lnSpc>
                <a:spcPct val="90000"/>
              </a:lnSpc>
              <a:spcBef>
                <a:spcPct val="20000"/>
              </a:spcBef>
              <a:buFont typeface="Wingdings" pitchFamily="2" charset="2"/>
              <a:buNone/>
              <a:defRPr/>
            </a:pPr>
            <a:endParaRPr lang="en-US" sz="2100" dirty="0">
              <a:solidFill>
                <a:srgbClr val="0000FF"/>
              </a:solidFill>
              <a:effectLst>
                <a:outerShdw blurRad="38100" dist="38100" dir="2700000" algn="tl">
                  <a:srgbClr val="000000"/>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Effect transition="in" filter="checkerboard(across)">
                                      <p:cBhvr>
                                        <p:cTn id="7" dur="500"/>
                                        <p:tgtEl>
                                          <p:spTgt spid="3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1">
                                            <p:txEl>
                                              <p:pRg st="1" end="1"/>
                                            </p:txEl>
                                          </p:spTgt>
                                        </p:tgtEl>
                                        <p:attrNameLst>
                                          <p:attrName>style.visibility</p:attrName>
                                        </p:attrNameLst>
                                      </p:cBhvr>
                                      <p:to>
                                        <p:strVal val="visible"/>
                                      </p:to>
                                    </p:set>
                                    <p:animEffect transition="in" filter="checkerboard(across)">
                                      <p:cBhvr>
                                        <p:cTn id="10" dur="500"/>
                                        <p:tgtEl>
                                          <p:spTgt spid="3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1">
                                            <p:txEl>
                                              <p:pRg st="4" end="4"/>
                                            </p:txEl>
                                          </p:spTgt>
                                        </p:tgtEl>
                                        <p:attrNameLst>
                                          <p:attrName>style.visibility</p:attrName>
                                        </p:attrNameLst>
                                      </p:cBhvr>
                                      <p:to>
                                        <p:strVal val="visible"/>
                                      </p:to>
                                    </p:set>
                                    <p:animEffect transition="in" filter="checkerboard(across)">
                                      <p:cBhvr>
                                        <p:cTn id="15" dur="500"/>
                                        <p:tgtEl>
                                          <p:spTgt spid="31">
                                            <p:txEl>
                                              <p:pRg st="4" end="4"/>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checkerboard(across)">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checkerboard(across)">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checkerboard(across)">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build="p"/>
      <p:bldP spid="32"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onsumer2"/>
          <p:cNvPicPr>
            <a:picLocks noChangeAspect="1" noChangeArrowheads="1"/>
          </p:cNvPicPr>
          <p:nvPr/>
        </p:nvPicPr>
        <p:blipFill>
          <a:blip r:embed="rId2" cstate="print"/>
          <a:srcRect/>
          <a:stretch>
            <a:fillRect/>
          </a:stretch>
        </p:blipFill>
        <p:spPr bwMode="auto">
          <a:xfrm>
            <a:off x="2619375" y="109538"/>
            <a:ext cx="4972050" cy="6646862"/>
          </a:xfrm>
          <a:prstGeom prst="rect">
            <a:avLst/>
          </a:prstGeom>
          <a:noFill/>
          <a:ln w="9525">
            <a:noFill/>
            <a:miter lim="800000"/>
            <a:headEnd/>
            <a:tailEnd/>
          </a:ln>
        </p:spPr>
      </p:pic>
      <p:grpSp>
        <p:nvGrpSpPr>
          <p:cNvPr id="2" name="Group 3"/>
          <p:cNvGrpSpPr>
            <a:grpSpLocks/>
          </p:cNvGrpSpPr>
          <p:nvPr/>
        </p:nvGrpSpPr>
        <p:grpSpPr bwMode="auto">
          <a:xfrm>
            <a:off x="2628900" y="115888"/>
            <a:ext cx="4976813" cy="752475"/>
            <a:chOff x="4631" y="73"/>
            <a:chExt cx="3135" cy="474"/>
          </a:xfrm>
        </p:grpSpPr>
        <p:sp>
          <p:nvSpPr>
            <p:cNvPr id="17436" name="Text Box 4"/>
            <p:cNvSpPr txBox="1">
              <a:spLocks noChangeArrowheads="1"/>
            </p:cNvSpPr>
            <p:nvPr/>
          </p:nvSpPr>
          <p:spPr bwMode="auto">
            <a:xfrm>
              <a:off x="4636" y="73"/>
              <a:ext cx="3130" cy="192"/>
            </a:xfrm>
            <a:prstGeom prst="rect">
              <a:avLst/>
            </a:prstGeom>
            <a:solidFill>
              <a:srgbClr val="FFFF00"/>
            </a:solidFill>
            <a:ln w="9525" algn="ctr">
              <a:noFill/>
              <a:miter lim="800000"/>
              <a:headEnd/>
              <a:tailEnd/>
            </a:ln>
          </p:spPr>
          <p:txBody>
            <a:bodyPr lIns="0" tIns="0" rIns="0" bIns="0">
              <a:spAutoFit/>
            </a:bodyPr>
            <a:lstStyle/>
            <a:p>
              <a:pPr algn="ctr" eaLnBrk="1" hangingPunct="1">
                <a:spcBef>
                  <a:spcPct val="50000"/>
                </a:spcBef>
              </a:pPr>
              <a:r>
                <a:rPr lang="en-US" sz="2000" dirty="0">
                  <a:solidFill>
                    <a:srgbClr val="0066FF"/>
                  </a:solidFill>
                  <a:cs typeface="Arial" pitchFamily="34" charset="0"/>
                </a:rPr>
                <a:t>ANNUAL CRIMINAL JUSTICE ISSUE</a:t>
              </a:r>
            </a:p>
          </p:txBody>
        </p:sp>
        <p:sp>
          <p:nvSpPr>
            <p:cNvPr id="17437" name="Text Box 5"/>
            <p:cNvSpPr txBox="1">
              <a:spLocks noChangeArrowheads="1"/>
            </p:cNvSpPr>
            <p:nvPr/>
          </p:nvSpPr>
          <p:spPr bwMode="auto">
            <a:xfrm>
              <a:off x="4631" y="264"/>
              <a:ext cx="3133" cy="283"/>
            </a:xfrm>
            <a:prstGeom prst="rect">
              <a:avLst/>
            </a:prstGeom>
            <a:solidFill>
              <a:schemeClr val="bg1"/>
            </a:solidFill>
            <a:ln w="9525" algn="ctr">
              <a:noFill/>
              <a:miter lim="800000"/>
              <a:headEnd/>
              <a:tailEnd/>
            </a:ln>
          </p:spPr>
          <p:txBody>
            <a:bodyPr lIns="0" tIns="0" rIns="0" bIns="0">
              <a:spAutoFit/>
            </a:bodyPr>
            <a:lstStyle/>
            <a:p>
              <a:pPr algn="ctr" eaLnBrk="1" hangingPunct="1">
                <a:spcBef>
                  <a:spcPct val="50000"/>
                </a:spcBef>
              </a:pPr>
              <a:r>
                <a:rPr lang="en-US" sz="1700" dirty="0">
                  <a:solidFill>
                    <a:srgbClr val="FFFF00"/>
                  </a:solidFill>
                  <a:cs typeface="Arial" pitchFamily="34" charset="0"/>
                </a:rPr>
                <a:t>EXCLUSIVE </a:t>
              </a:r>
              <a:r>
                <a:rPr lang="en-US" sz="1700" dirty="0">
                  <a:cs typeface="Arial" pitchFamily="34" charset="0"/>
                </a:rPr>
                <a:t>RATINGS</a:t>
              </a:r>
            </a:p>
            <a:p>
              <a:pPr algn="ctr" eaLnBrk="1" hangingPunct="1">
                <a:lnSpc>
                  <a:spcPct val="70000"/>
                </a:lnSpc>
              </a:pPr>
              <a:r>
                <a:rPr lang="en-US" sz="1700" dirty="0">
                  <a:solidFill>
                    <a:srgbClr val="FFFF00"/>
                  </a:solidFill>
                  <a:cs typeface="Arial" pitchFamily="34" charset="0"/>
                </a:rPr>
                <a:t>Over 200 Crime–Related Programs and Policies</a:t>
              </a:r>
            </a:p>
          </p:txBody>
        </p:sp>
      </p:grpSp>
      <p:grpSp>
        <p:nvGrpSpPr>
          <p:cNvPr id="3" name="Group 6"/>
          <p:cNvGrpSpPr>
            <a:grpSpLocks/>
          </p:cNvGrpSpPr>
          <p:nvPr/>
        </p:nvGrpSpPr>
        <p:grpSpPr bwMode="auto">
          <a:xfrm>
            <a:off x="2633663" y="3543300"/>
            <a:ext cx="1219200" cy="684213"/>
            <a:chOff x="1467" y="2232"/>
            <a:chExt cx="768" cy="431"/>
          </a:xfrm>
        </p:grpSpPr>
        <p:sp>
          <p:nvSpPr>
            <p:cNvPr id="17434" name="Text Box 7"/>
            <p:cNvSpPr txBox="1">
              <a:spLocks noChangeArrowheads="1"/>
            </p:cNvSpPr>
            <p:nvPr/>
          </p:nvSpPr>
          <p:spPr bwMode="auto">
            <a:xfrm>
              <a:off x="1467" y="2232"/>
              <a:ext cx="762" cy="179"/>
            </a:xfrm>
            <a:prstGeom prst="rect">
              <a:avLst/>
            </a:prstGeom>
            <a:solidFill>
              <a:srgbClr val="FF3300"/>
            </a:solidFill>
            <a:ln w="9525" algn="ctr">
              <a:noFill/>
              <a:miter lim="800000"/>
              <a:headEnd/>
              <a:tailEnd/>
            </a:ln>
          </p:spPr>
          <p:txBody>
            <a:bodyPr lIns="0" tIns="0" rIns="0" bIns="0"/>
            <a:lstStyle/>
            <a:p>
              <a:pPr eaLnBrk="1" hangingPunct="1">
                <a:spcBef>
                  <a:spcPct val="50000"/>
                </a:spcBef>
              </a:pPr>
              <a:r>
                <a:rPr lang="en-US" sz="1800">
                  <a:solidFill>
                    <a:schemeClr val="bg1"/>
                  </a:solidFill>
                  <a:latin typeface="Arial Black" pitchFamily="34" charset="0"/>
                </a:rPr>
                <a:t>Programs</a:t>
              </a:r>
            </a:p>
          </p:txBody>
        </p:sp>
        <p:sp>
          <p:nvSpPr>
            <p:cNvPr id="17435" name="Text Box 8"/>
            <p:cNvSpPr txBox="1">
              <a:spLocks noChangeArrowheads="1"/>
            </p:cNvSpPr>
            <p:nvPr/>
          </p:nvSpPr>
          <p:spPr bwMode="auto">
            <a:xfrm>
              <a:off x="1473" y="2532"/>
              <a:ext cx="762" cy="131"/>
            </a:xfrm>
            <a:prstGeom prst="rect">
              <a:avLst/>
            </a:prstGeom>
            <a:solidFill>
              <a:srgbClr val="CCECFF"/>
            </a:solidFill>
            <a:ln w="9525" algn="ctr">
              <a:noFill/>
              <a:miter lim="800000"/>
              <a:headEnd/>
              <a:tailEnd/>
            </a:ln>
          </p:spPr>
          <p:txBody>
            <a:bodyPr lIns="0" tIns="0" rIns="0" bIns="0"/>
            <a:lstStyle/>
            <a:p>
              <a:pPr algn="l" eaLnBrk="1" hangingPunct="1">
                <a:spcBef>
                  <a:spcPct val="50000"/>
                </a:spcBef>
              </a:pPr>
              <a:r>
                <a:rPr lang="en-US" sz="1200">
                  <a:solidFill>
                    <a:srgbClr val="00002E"/>
                  </a:solidFill>
                  <a:latin typeface="Arial Black" pitchFamily="34" charset="0"/>
                </a:rPr>
                <a:t> </a:t>
              </a:r>
              <a:r>
                <a:rPr lang="en-US" sz="1200">
                  <a:solidFill>
                    <a:srgbClr val="00002E"/>
                  </a:solidFill>
                  <a:cs typeface="Arial" pitchFamily="34" charset="0"/>
                </a:rPr>
                <a:t>programs</a:t>
              </a:r>
            </a:p>
          </p:txBody>
        </p:sp>
      </p:grpSp>
      <p:sp>
        <p:nvSpPr>
          <p:cNvPr id="567305" name="Text Box 9"/>
          <p:cNvSpPr txBox="1">
            <a:spLocks noChangeArrowheads="1"/>
          </p:cNvSpPr>
          <p:nvPr/>
        </p:nvSpPr>
        <p:spPr bwMode="auto">
          <a:xfrm>
            <a:off x="2638425" y="4733925"/>
            <a:ext cx="1200150" cy="131763"/>
          </a:xfrm>
          <a:prstGeom prst="rect">
            <a:avLst/>
          </a:prstGeom>
          <a:solidFill>
            <a:srgbClr val="CCECFF"/>
          </a:solidFill>
          <a:ln w="9525" algn="ctr">
            <a:noFill/>
            <a:miter lim="800000"/>
            <a:headEnd/>
            <a:tailEnd/>
          </a:ln>
        </p:spPr>
        <p:txBody>
          <a:bodyPr lIns="0" tIns="0" rIns="0" bIns="0"/>
          <a:lstStyle/>
          <a:p>
            <a:pPr algn="l" eaLnBrk="1" hangingPunct="1">
              <a:lnSpc>
                <a:spcPct val="70000"/>
              </a:lnSpc>
            </a:pPr>
            <a:r>
              <a:rPr lang="en-US" sz="1200">
                <a:solidFill>
                  <a:srgbClr val="00002E"/>
                </a:solidFill>
                <a:latin typeface="Arial Black" pitchFamily="34" charset="0"/>
              </a:rPr>
              <a:t> </a:t>
            </a:r>
            <a:r>
              <a:rPr lang="en-US" sz="900">
                <a:solidFill>
                  <a:srgbClr val="000066"/>
                </a:solidFill>
                <a:cs typeface="Arial" pitchFamily="34" charset="0"/>
              </a:rPr>
              <a:t>taxpayer dollars</a:t>
            </a:r>
          </a:p>
        </p:txBody>
      </p:sp>
      <p:grpSp>
        <p:nvGrpSpPr>
          <p:cNvPr id="4" name="Group 10"/>
          <p:cNvGrpSpPr>
            <a:grpSpLocks/>
          </p:cNvGrpSpPr>
          <p:nvPr/>
        </p:nvGrpSpPr>
        <p:grpSpPr bwMode="auto">
          <a:xfrm>
            <a:off x="2638425" y="4926013"/>
            <a:ext cx="1200150" cy="1654175"/>
            <a:chOff x="1470" y="3103"/>
            <a:chExt cx="756" cy="1042"/>
          </a:xfrm>
        </p:grpSpPr>
        <p:sp>
          <p:nvSpPr>
            <p:cNvPr id="17432" name="Text Box 11"/>
            <p:cNvSpPr txBox="1">
              <a:spLocks noChangeArrowheads="1"/>
            </p:cNvSpPr>
            <p:nvPr/>
          </p:nvSpPr>
          <p:spPr bwMode="auto">
            <a:xfrm>
              <a:off x="1470" y="3230"/>
              <a:ext cx="756" cy="915"/>
            </a:xfrm>
            <a:prstGeom prst="rect">
              <a:avLst/>
            </a:prstGeom>
            <a:solidFill>
              <a:srgbClr val="CCECFF"/>
            </a:solidFill>
            <a:ln w="9525" algn="ctr">
              <a:noFill/>
              <a:miter lim="800000"/>
              <a:headEnd/>
              <a:tailEnd/>
            </a:ln>
          </p:spPr>
          <p:txBody>
            <a:bodyPr lIns="18288" tIns="0" rIns="0" bIns="0"/>
            <a:lstStyle/>
            <a:p>
              <a:pPr algn="l" eaLnBrk="1" hangingPunct="1">
                <a:lnSpc>
                  <a:spcPct val="90000"/>
                </a:lnSpc>
              </a:pPr>
              <a:r>
                <a:rPr lang="en-US" sz="1200">
                  <a:solidFill>
                    <a:srgbClr val="00002E"/>
                  </a:solidFill>
                  <a:cs typeface="Arial" pitchFamily="34" charset="0"/>
                </a:rPr>
                <a:t>that reduce crime and save taxpayers money.</a:t>
              </a:r>
              <a:endParaRPr lang="en-US" sz="900">
                <a:solidFill>
                  <a:srgbClr val="000066"/>
                </a:solidFill>
                <a:cs typeface="Arial" pitchFamily="34" charset="0"/>
              </a:endParaRPr>
            </a:p>
          </p:txBody>
        </p:sp>
        <p:sp>
          <p:nvSpPr>
            <p:cNvPr id="17433" name="Text Box 12"/>
            <p:cNvSpPr txBox="1">
              <a:spLocks noChangeArrowheads="1"/>
            </p:cNvSpPr>
            <p:nvPr/>
          </p:nvSpPr>
          <p:spPr bwMode="auto">
            <a:xfrm>
              <a:off x="1717" y="3103"/>
              <a:ext cx="500" cy="133"/>
            </a:xfrm>
            <a:prstGeom prst="rect">
              <a:avLst/>
            </a:prstGeom>
            <a:solidFill>
              <a:srgbClr val="CCECFF"/>
            </a:solidFill>
            <a:ln w="9525" algn="ctr">
              <a:noFill/>
              <a:miter lim="800000"/>
              <a:headEnd/>
              <a:tailEnd/>
            </a:ln>
          </p:spPr>
          <p:txBody>
            <a:bodyPr lIns="0" tIns="0" rIns="0" bIns="0"/>
            <a:lstStyle/>
            <a:p>
              <a:pPr algn="l" eaLnBrk="1" hangingPunct="1">
                <a:spcBef>
                  <a:spcPct val="10000"/>
                </a:spcBef>
              </a:pPr>
              <a:r>
                <a:rPr lang="en-US" sz="1200">
                  <a:solidFill>
                    <a:srgbClr val="00002E"/>
                  </a:solidFill>
                  <a:cs typeface="Arial" pitchFamily="34" charset="0"/>
                </a:rPr>
                <a:t>programs</a:t>
              </a:r>
              <a:endParaRPr lang="en-US" sz="900">
                <a:solidFill>
                  <a:srgbClr val="000066"/>
                </a:solidFill>
                <a:cs typeface="Arial" pitchFamily="34" charset="0"/>
              </a:endParaRPr>
            </a:p>
          </p:txBody>
        </p:sp>
      </p:grpSp>
      <p:grpSp>
        <p:nvGrpSpPr>
          <p:cNvPr id="5" name="Group 13"/>
          <p:cNvGrpSpPr>
            <a:grpSpLocks/>
          </p:cNvGrpSpPr>
          <p:nvPr/>
        </p:nvGrpSpPr>
        <p:grpSpPr bwMode="auto">
          <a:xfrm>
            <a:off x="3924300" y="1568450"/>
            <a:ext cx="3657600" cy="5035550"/>
            <a:chOff x="2288" y="988"/>
            <a:chExt cx="2304" cy="3172"/>
          </a:xfrm>
        </p:grpSpPr>
        <p:grpSp>
          <p:nvGrpSpPr>
            <p:cNvPr id="7" name="Group 14"/>
            <p:cNvGrpSpPr>
              <a:grpSpLocks/>
            </p:cNvGrpSpPr>
            <p:nvPr/>
          </p:nvGrpSpPr>
          <p:grpSpPr bwMode="auto">
            <a:xfrm>
              <a:off x="2288" y="1600"/>
              <a:ext cx="2256" cy="2560"/>
              <a:chOff x="2288" y="1600"/>
              <a:chExt cx="2256" cy="2560"/>
            </a:xfrm>
          </p:grpSpPr>
          <p:sp>
            <p:nvSpPr>
              <p:cNvPr id="17427" name="Rectangle 15"/>
              <p:cNvSpPr>
                <a:spLocks noChangeArrowheads="1"/>
              </p:cNvSpPr>
              <p:nvPr/>
            </p:nvSpPr>
            <p:spPr bwMode="auto">
              <a:xfrm>
                <a:off x="2288" y="1632"/>
                <a:ext cx="2256" cy="2528"/>
              </a:xfrm>
              <a:prstGeom prst="rect">
                <a:avLst/>
              </a:prstGeom>
              <a:solidFill>
                <a:schemeClr val="tx1"/>
              </a:solidFill>
              <a:ln w="9525" algn="ctr">
                <a:noFill/>
                <a:miter lim="800000"/>
                <a:headEnd/>
                <a:tailEnd/>
              </a:ln>
            </p:spPr>
            <p:txBody>
              <a:bodyPr wrap="none" anchor="ctr"/>
              <a:lstStyle/>
              <a:p>
                <a:endParaRPr lang="en-US"/>
              </a:p>
            </p:txBody>
          </p:sp>
          <p:pic>
            <p:nvPicPr>
              <p:cNvPr id="17428" name="Picture 16" descr="capitol"/>
              <p:cNvPicPr>
                <a:picLocks noChangeAspect="1" noChangeArrowheads="1"/>
              </p:cNvPicPr>
              <p:nvPr/>
            </p:nvPicPr>
            <p:blipFill>
              <a:blip r:embed="rId3" cstate="print"/>
              <a:srcRect/>
              <a:stretch>
                <a:fillRect/>
              </a:stretch>
            </p:blipFill>
            <p:spPr bwMode="auto">
              <a:xfrm>
                <a:off x="2408" y="2888"/>
                <a:ext cx="2000" cy="1200"/>
              </a:xfrm>
              <a:prstGeom prst="rect">
                <a:avLst/>
              </a:prstGeom>
              <a:noFill/>
              <a:ln w="9525">
                <a:noFill/>
                <a:miter lim="800000"/>
                <a:headEnd/>
                <a:tailEnd/>
              </a:ln>
            </p:spPr>
          </p:pic>
          <p:sp>
            <p:nvSpPr>
              <p:cNvPr id="17429" name="Text Box 17"/>
              <p:cNvSpPr txBox="1">
                <a:spLocks noChangeArrowheads="1"/>
              </p:cNvSpPr>
              <p:nvPr/>
            </p:nvSpPr>
            <p:spPr bwMode="auto">
              <a:xfrm>
                <a:off x="2368" y="1656"/>
                <a:ext cx="1048" cy="452"/>
              </a:xfrm>
              <a:prstGeom prst="rect">
                <a:avLst/>
              </a:prstGeom>
              <a:solidFill>
                <a:schemeClr val="bg1"/>
              </a:solidFill>
              <a:ln w="9525" algn="ctr">
                <a:noFill/>
                <a:miter lim="800000"/>
                <a:headEnd/>
                <a:tailEnd/>
              </a:ln>
            </p:spPr>
            <p:txBody>
              <a:bodyPr lIns="0" tIns="0" rIns="0" bIns="0"/>
              <a:lstStyle/>
              <a:p>
                <a:pPr eaLnBrk="1" hangingPunct="1">
                  <a:spcBef>
                    <a:spcPct val="50000"/>
                  </a:spcBef>
                </a:pPr>
                <a:r>
                  <a:rPr lang="en-US" sz="4400" dirty="0"/>
                  <a:t>BEST</a:t>
                </a:r>
              </a:p>
            </p:txBody>
          </p:sp>
          <p:sp>
            <p:nvSpPr>
              <p:cNvPr id="17430" name="Text Box 18"/>
              <p:cNvSpPr txBox="1">
                <a:spLocks noChangeArrowheads="1"/>
              </p:cNvSpPr>
              <p:nvPr/>
            </p:nvSpPr>
            <p:spPr bwMode="auto">
              <a:xfrm>
                <a:off x="3384" y="1600"/>
                <a:ext cx="1160" cy="640"/>
              </a:xfrm>
              <a:prstGeom prst="rect">
                <a:avLst/>
              </a:prstGeom>
              <a:noFill/>
              <a:ln w="9525" algn="ctr">
                <a:noFill/>
                <a:miter lim="800000"/>
                <a:headEnd/>
                <a:tailEnd/>
              </a:ln>
            </p:spPr>
            <p:txBody>
              <a:bodyPr>
                <a:spAutoFit/>
              </a:bodyPr>
              <a:lstStyle/>
              <a:p>
                <a:pPr algn="r" eaLnBrk="1" hangingPunct="1">
                  <a:spcBef>
                    <a:spcPct val="20000"/>
                  </a:spcBef>
                </a:pPr>
                <a:r>
                  <a:rPr lang="en-US" sz="6000" dirty="0" smtClean="0">
                    <a:solidFill>
                      <a:srgbClr val="0066FF"/>
                    </a:solidFill>
                    <a:latin typeface="Impact" pitchFamily="34" charset="0"/>
                  </a:rPr>
                  <a:t>2010</a:t>
                </a:r>
                <a:endParaRPr lang="en-US" sz="4400" dirty="0">
                  <a:latin typeface="Arial Black" pitchFamily="34" charset="0"/>
                </a:endParaRPr>
              </a:p>
            </p:txBody>
          </p:sp>
          <p:sp>
            <p:nvSpPr>
              <p:cNvPr id="17431" name="Text Box 19"/>
              <p:cNvSpPr txBox="1">
                <a:spLocks noChangeArrowheads="1"/>
              </p:cNvSpPr>
              <p:nvPr/>
            </p:nvSpPr>
            <p:spPr bwMode="auto">
              <a:xfrm>
                <a:off x="2368" y="2144"/>
                <a:ext cx="2152" cy="1135"/>
              </a:xfrm>
              <a:prstGeom prst="rect">
                <a:avLst/>
              </a:prstGeom>
              <a:noFill/>
              <a:ln w="9525" algn="ctr">
                <a:noFill/>
                <a:miter lim="800000"/>
                <a:headEnd/>
                <a:tailEnd/>
              </a:ln>
            </p:spPr>
            <p:txBody>
              <a:bodyPr>
                <a:spAutoFit/>
              </a:bodyPr>
              <a:lstStyle/>
              <a:p>
                <a:pPr algn="l" eaLnBrk="1" hangingPunct="1">
                  <a:lnSpc>
                    <a:spcPct val="85000"/>
                  </a:lnSpc>
                </a:pPr>
                <a:r>
                  <a:rPr lang="en-US" sz="4400" dirty="0">
                    <a:solidFill>
                      <a:srgbClr val="333333"/>
                    </a:solidFill>
                    <a:latin typeface="Arial Black" pitchFamily="34" charset="0"/>
                  </a:rPr>
                  <a:t>Crime Policies to Adopt</a:t>
                </a:r>
                <a:r>
                  <a:rPr lang="en-US" sz="4400" dirty="0">
                    <a:latin typeface="Arial Black" pitchFamily="34" charset="0"/>
                  </a:rPr>
                  <a:t> </a:t>
                </a:r>
              </a:p>
            </p:txBody>
          </p:sp>
        </p:grpSp>
        <p:grpSp>
          <p:nvGrpSpPr>
            <p:cNvPr id="8" name="Group 20"/>
            <p:cNvGrpSpPr>
              <a:grpSpLocks/>
            </p:cNvGrpSpPr>
            <p:nvPr/>
          </p:nvGrpSpPr>
          <p:grpSpPr bwMode="auto">
            <a:xfrm>
              <a:off x="3212" y="988"/>
              <a:ext cx="1380" cy="568"/>
              <a:chOff x="3212" y="980"/>
              <a:chExt cx="1380" cy="568"/>
            </a:xfrm>
          </p:grpSpPr>
          <p:sp>
            <p:nvSpPr>
              <p:cNvPr id="17424" name="Rectangle 21"/>
              <p:cNvSpPr>
                <a:spLocks noChangeArrowheads="1"/>
              </p:cNvSpPr>
              <p:nvPr/>
            </p:nvSpPr>
            <p:spPr bwMode="auto">
              <a:xfrm>
                <a:off x="3824" y="1056"/>
                <a:ext cx="768" cy="492"/>
              </a:xfrm>
              <a:prstGeom prst="rect">
                <a:avLst/>
              </a:prstGeom>
              <a:solidFill>
                <a:srgbClr val="99CCFF"/>
              </a:solidFill>
              <a:ln w="9525" algn="ctr">
                <a:noFill/>
                <a:miter lim="800000"/>
                <a:headEnd/>
                <a:tailEnd/>
              </a:ln>
            </p:spPr>
            <p:txBody>
              <a:bodyPr wrap="none" anchor="ctr"/>
              <a:lstStyle/>
              <a:p>
                <a:endParaRPr lang="en-US"/>
              </a:p>
            </p:txBody>
          </p:sp>
          <p:sp>
            <p:nvSpPr>
              <p:cNvPr id="17425" name="Rectangle 22"/>
              <p:cNvSpPr>
                <a:spLocks noChangeArrowheads="1"/>
              </p:cNvSpPr>
              <p:nvPr/>
            </p:nvSpPr>
            <p:spPr bwMode="auto">
              <a:xfrm>
                <a:off x="3268" y="1060"/>
                <a:ext cx="556" cy="484"/>
              </a:xfrm>
              <a:prstGeom prst="rect">
                <a:avLst/>
              </a:prstGeom>
              <a:solidFill>
                <a:schemeClr val="tx1"/>
              </a:solidFill>
              <a:ln w="9525" algn="ctr">
                <a:noFill/>
                <a:miter lim="800000"/>
                <a:headEnd/>
                <a:tailEnd/>
              </a:ln>
            </p:spPr>
            <p:txBody>
              <a:bodyPr wrap="none" anchor="ctr"/>
              <a:lstStyle/>
              <a:p>
                <a:endParaRPr lang="en-US"/>
              </a:p>
            </p:txBody>
          </p:sp>
          <p:sp>
            <p:nvSpPr>
              <p:cNvPr id="17426" name="Text Box 23"/>
              <p:cNvSpPr txBox="1">
                <a:spLocks noChangeArrowheads="1"/>
              </p:cNvSpPr>
              <p:nvPr/>
            </p:nvSpPr>
            <p:spPr bwMode="auto">
              <a:xfrm>
                <a:off x="3212" y="980"/>
                <a:ext cx="300" cy="480"/>
              </a:xfrm>
              <a:prstGeom prst="rect">
                <a:avLst/>
              </a:prstGeom>
              <a:noFill/>
              <a:ln w="9525" algn="ctr">
                <a:noFill/>
                <a:miter lim="800000"/>
                <a:headEnd/>
                <a:tailEnd/>
              </a:ln>
            </p:spPr>
            <p:txBody>
              <a:bodyPr>
                <a:spAutoFit/>
              </a:bodyPr>
              <a:lstStyle/>
              <a:p>
                <a:pPr eaLnBrk="1" hangingPunct="1">
                  <a:spcBef>
                    <a:spcPct val="50000"/>
                  </a:spcBef>
                </a:pPr>
                <a:r>
                  <a:rPr lang="en-US" sz="4400" dirty="0">
                    <a:solidFill>
                      <a:srgbClr val="111111"/>
                    </a:solidFill>
                    <a:latin typeface="Arial Black" pitchFamily="34" charset="0"/>
                  </a:rPr>
                  <a:t>S</a:t>
                </a:r>
              </a:p>
            </p:txBody>
          </p:sp>
        </p:grpSp>
      </p:grpSp>
      <p:sp>
        <p:nvSpPr>
          <p:cNvPr id="17416" name="Text Box 24"/>
          <p:cNvSpPr txBox="1">
            <a:spLocks noChangeArrowheads="1"/>
          </p:cNvSpPr>
          <p:nvPr/>
        </p:nvSpPr>
        <p:spPr bwMode="auto">
          <a:xfrm>
            <a:off x="7904163" y="6402388"/>
            <a:ext cx="1239837" cy="396875"/>
          </a:xfrm>
          <a:prstGeom prst="rect">
            <a:avLst/>
          </a:prstGeom>
          <a:noFill/>
          <a:ln w="9525" algn="ctr">
            <a:noFill/>
            <a:miter lim="800000"/>
            <a:headEnd/>
            <a:tailEnd/>
          </a:ln>
        </p:spPr>
        <p:txBody>
          <a:bodyPr>
            <a:spAutoFit/>
          </a:bodyPr>
          <a:lstStyle/>
          <a:p>
            <a:pPr algn="r" eaLnBrk="1" hangingPunct="1">
              <a:spcBef>
                <a:spcPct val="50000"/>
              </a:spcBef>
            </a:pPr>
            <a:r>
              <a:rPr lang="en-US" sz="2000" dirty="0" smtClean="0">
                <a:solidFill>
                  <a:srgbClr val="3399FF"/>
                </a:solidFill>
              </a:rPr>
              <a:t>4 </a:t>
            </a:r>
            <a:r>
              <a:rPr lang="en-US" sz="2000" dirty="0">
                <a:solidFill>
                  <a:srgbClr val="3399FF"/>
                </a:solidFill>
              </a:rPr>
              <a:t>of </a:t>
            </a:r>
            <a:r>
              <a:rPr lang="en-US" sz="2000" dirty="0" smtClean="0">
                <a:solidFill>
                  <a:srgbClr val="3399FF"/>
                </a:solidFill>
              </a:rPr>
              <a:t>7</a:t>
            </a:r>
            <a:endParaRPr lang="en-US" sz="2000" dirty="0">
              <a:solidFill>
                <a:srgbClr val="3399FF"/>
              </a:solidFill>
            </a:endParaRPr>
          </a:p>
        </p:txBody>
      </p:sp>
      <p:pic>
        <p:nvPicPr>
          <p:cNvPr id="567321" name="Picture 25"/>
          <p:cNvPicPr>
            <a:picLocks noChangeAspect="1" noChangeArrowheads="1"/>
          </p:cNvPicPr>
          <p:nvPr/>
        </p:nvPicPr>
        <p:blipFill>
          <a:blip r:embed="rId4" cstate="print"/>
          <a:srcRect l="23441" t="2501" r="23441" b="5000"/>
          <a:stretch>
            <a:fillRect/>
          </a:stretch>
        </p:blipFill>
        <p:spPr bwMode="auto">
          <a:xfrm>
            <a:off x="2590800" y="98425"/>
            <a:ext cx="5105400" cy="6683375"/>
          </a:xfrm>
          <a:prstGeom prst="rect">
            <a:avLst/>
          </a:prstGeom>
          <a:noFill/>
          <a:ln w="9525" algn="ctr">
            <a:noFill/>
            <a:miter lim="800000"/>
            <a:headEnd/>
            <a:tailEnd/>
          </a:ln>
        </p:spPr>
      </p:pic>
      <p:pic>
        <p:nvPicPr>
          <p:cNvPr id="567322" name="Picture 26"/>
          <p:cNvPicPr>
            <a:picLocks noChangeAspect="1" noChangeArrowheads="1"/>
          </p:cNvPicPr>
          <p:nvPr/>
        </p:nvPicPr>
        <p:blipFill>
          <a:blip r:embed="rId5" cstate="print"/>
          <a:srcRect l="23441" t="2501" r="23441" b="5000"/>
          <a:stretch>
            <a:fillRect/>
          </a:stretch>
        </p:blipFill>
        <p:spPr bwMode="auto">
          <a:xfrm>
            <a:off x="2590800" y="76200"/>
            <a:ext cx="5105400" cy="6669088"/>
          </a:xfrm>
          <a:prstGeom prst="rect">
            <a:avLst/>
          </a:prstGeom>
          <a:noFill/>
          <a:ln w="9525" algn="ctr">
            <a:noFill/>
            <a:miter lim="800000"/>
            <a:headEnd/>
            <a:tailEnd/>
          </a:ln>
        </p:spPr>
      </p:pic>
      <p:sp>
        <p:nvSpPr>
          <p:cNvPr id="567323" name="Rectangle 27"/>
          <p:cNvSpPr>
            <a:spLocks noChangeArrowheads="1"/>
          </p:cNvSpPr>
          <p:nvPr/>
        </p:nvSpPr>
        <p:spPr bwMode="auto">
          <a:xfrm>
            <a:off x="20638" y="1127125"/>
            <a:ext cx="2493962" cy="1006475"/>
          </a:xfrm>
          <a:prstGeom prst="rect">
            <a:avLst/>
          </a:prstGeom>
          <a:noFill/>
          <a:ln w="9525" algn="ctr">
            <a:noFill/>
            <a:miter lim="800000"/>
            <a:headEnd/>
            <a:tailEnd/>
          </a:ln>
        </p:spPr>
        <p:txBody>
          <a:bodyPr wrap="none">
            <a:spAutoFit/>
          </a:bodyPr>
          <a:lstStyle/>
          <a:p>
            <a:pPr algn="ctr"/>
            <a:r>
              <a:rPr lang="en-US" sz="2000" dirty="0">
                <a:solidFill>
                  <a:srgbClr val="FFFF00"/>
                </a:solidFill>
              </a:rPr>
              <a:t>Institute </a:t>
            </a:r>
          </a:p>
          <a:p>
            <a:pPr algn="ctr"/>
            <a:r>
              <a:rPr lang="en-US" sz="2000" dirty="0">
                <a:solidFill>
                  <a:srgbClr val="FFFF00"/>
                </a:solidFill>
              </a:rPr>
              <a:t>Publications: </a:t>
            </a:r>
          </a:p>
          <a:p>
            <a:pPr algn="ctr"/>
            <a:r>
              <a:rPr lang="en-US" sz="2000" i="1" dirty="0">
                <a:solidFill>
                  <a:srgbClr val="FFFF00"/>
                </a:solidFill>
              </a:rPr>
              <a:t>www.wsipp.wa.gov</a:t>
            </a:r>
          </a:p>
        </p:txBody>
      </p:sp>
      <p:sp>
        <p:nvSpPr>
          <p:cNvPr id="6" name="Rectangle 27"/>
          <p:cNvSpPr>
            <a:spLocks noChangeArrowheads="1"/>
          </p:cNvSpPr>
          <p:nvPr/>
        </p:nvSpPr>
        <p:spPr bwMode="auto">
          <a:xfrm>
            <a:off x="63500" y="2286000"/>
            <a:ext cx="2679700" cy="3231654"/>
          </a:xfrm>
          <a:prstGeom prst="rect">
            <a:avLst/>
          </a:prstGeom>
          <a:noFill/>
          <a:ln w="9525" algn="ctr">
            <a:noFill/>
            <a:miter lim="800000"/>
            <a:headEnd/>
            <a:tailEnd/>
          </a:ln>
        </p:spPr>
        <p:txBody>
          <a:bodyPr>
            <a:spAutoFit/>
          </a:bodyPr>
          <a:lstStyle/>
          <a:p>
            <a:pPr algn="l">
              <a:tabLst>
                <a:tab pos="342900" algn="l"/>
                <a:tab pos="406400" algn="l"/>
              </a:tabLst>
            </a:pPr>
            <a:r>
              <a:rPr lang="en-US" sz="2000" dirty="0">
                <a:solidFill>
                  <a:srgbClr val="FFFF00"/>
                </a:solidFill>
              </a:rPr>
              <a:t>   		Reports Are       	Available on: </a:t>
            </a:r>
          </a:p>
          <a:p>
            <a:pPr algn="l">
              <a:spcBef>
                <a:spcPct val="20000"/>
              </a:spcBef>
              <a:buClr>
                <a:srgbClr val="FFFF00"/>
              </a:buClr>
              <a:buFont typeface="Wingdings" pitchFamily="2" charset="2"/>
              <a:buChar char="ü"/>
              <a:tabLst>
                <a:tab pos="342900" algn="l"/>
                <a:tab pos="406400" algn="l"/>
              </a:tabLst>
            </a:pPr>
            <a:r>
              <a:rPr lang="en-US" sz="2000" i="1" dirty="0"/>
              <a:t>Criminal Justice</a:t>
            </a:r>
          </a:p>
          <a:p>
            <a:pPr algn="l">
              <a:buClr>
                <a:srgbClr val="FFFF00"/>
              </a:buClr>
              <a:buFont typeface="Wingdings" pitchFamily="2" charset="2"/>
              <a:buChar char="ü"/>
              <a:tabLst>
                <a:tab pos="342900" algn="l"/>
                <a:tab pos="406400" algn="l"/>
              </a:tabLst>
            </a:pPr>
            <a:r>
              <a:rPr lang="en-US" sz="2000" i="1" dirty="0"/>
              <a:t>Juvenile Justice</a:t>
            </a:r>
          </a:p>
          <a:p>
            <a:pPr algn="l">
              <a:buClr>
                <a:srgbClr val="FFFF00"/>
              </a:buClr>
              <a:buFont typeface="Wingdings" pitchFamily="2" charset="2"/>
              <a:buChar char="ü"/>
              <a:tabLst>
                <a:tab pos="342900" algn="l"/>
                <a:tab pos="406400" algn="l"/>
              </a:tabLst>
            </a:pPr>
            <a:r>
              <a:rPr lang="en-US" sz="2000" i="1" dirty="0"/>
              <a:t>Child Welfare</a:t>
            </a:r>
          </a:p>
          <a:p>
            <a:pPr algn="l">
              <a:buClr>
                <a:srgbClr val="FFFF00"/>
              </a:buClr>
              <a:buFont typeface="Wingdings" pitchFamily="2" charset="2"/>
              <a:buChar char="ü"/>
              <a:tabLst>
                <a:tab pos="342900" algn="l"/>
                <a:tab pos="406400" algn="l"/>
              </a:tabLst>
            </a:pPr>
            <a:r>
              <a:rPr lang="en-US" sz="2000" i="1" dirty="0"/>
              <a:t>Education</a:t>
            </a:r>
          </a:p>
          <a:p>
            <a:pPr algn="l">
              <a:buClr>
                <a:srgbClr val="FFFF00"/>
              </a:buClr>
              <a:buFont typeface="Wingdings" pitchFamily="2" charset="2"/>
              <a:buChar char="ü"/>
              <a:tabLst>
                <a:tab pos="342900" algn="l"/>
                <a:tab pos="406400" algn="l"/>
              </a:tabLst>
            </a:pPr>
            <a:r>
              <a:rPr lang="en-US" sz="2000" i="1" dirty="0"/>
              <a:t>Mental Health</a:t>
            </a:r>
          </a:p>
          <a:p>
            <a:pPr algn="l">
              <a:buClr>
                <a:srgbClr val="FFFF00"/>
              </a:buClr>
              <a:buFont typeface="Wingdings" pitchFamily="2" charset="2"/>
              <a:buChar char="ü"/>
              <a:tabLst>
                <a:tab pos="342900" algn="l"/>
                <a:tab pos="406400" algn="l"/>
              </a:tabLst>
            </a:pPr>
            <a:r>
              <a:rPr lang="en-US" sz="2000" i="1" dirty="0"/>
              <a:t>Substance Abuse</a:t>
            </a:r>
          </a:p>
          <a:p>
            <a:pPr algn="l">
              <a:buClr>
                <a:srgbClr val="FFFF00"/>
              </a:buClr>
              <a:buFont typeface="Wingdings" pitchFamily="2" charset="2"/>
              <a:buChar char="ü"/>
              <a:tabLst>
                <a:tab pos="342900" algn="l"/>
                <a:tab pos="406400" algn="l"/>
              </a:tabLst>
            </a:pPr>
            <a:r>
              <a:rPr lang="en-US" sz="2000" i="1" dirty="0" smtClean="0"/>
              <a:t>Prevention</a:t>
            </a:r>
          </a:p>
          <a:p>
            <a:pPr algn="l">
              <a:buClr>
                <a:srgbClr val="FFFF00"/>
              </a:buClr>
              <a:buFont typeface="Wingdings" pitchFamily="2" charset="2"/>
              <a:buChar char="ü"/>
              <a:tabLst>
                <a:tab pos="342900" algn="l"/>
                <a:tab pos="406400" algn="l"/>
              </a:tabLst>
            </a:pPr>
            <a:r>
              <a:rPr lang="en-US" sz="2000" i="1" dirty="0" smtClean="0"/>
              <a:t>More on the way</a:t>
            </a:r>
            <a:endParaRPr lang="en-US" sz="2000" i="1"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0"/>
                                        <p:tgtEl>
                                          <p:spTgt spid="567322"/>
                                        </p:tgtEl>
                                      </p:cBhvr>
                                    </p:animEffect>
                                    <p:set>
                                      <p:cBhvr>
                                        <p:cTn id="7" dur="1" fill="hold">
                                          <p:stCondLst>
                                            <p:cond delay="4999"/>
                                          </p:stCondLst>
                                        </p:cTn>
                                        <p:tgtEl>
                                          <p:spTgt spid="5673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
                                        </p:tgtEl>
                                        <p:attrNameLst>
                                          <p:attrName>ppt_y</p:attrName>
                                        </p:attrNameLst>
                                      </p:cBhvr>
                                      <p:tavLst>
                                        <p:tav tm="0" fmla="#ppt_y+(sin(-2*pi*(1-$))*-#ppt_x+cos(-2*pi*(1-$))*(1-#ppt_y))*(1-$)">
                                          <p:val>
                                            <p:fltVal val="0"/>
                                          </p:val>
                                        </p:tav>
                                        <p:tav tm="100000">
                                          <p:val>
                                            <p:fltVal val="1"/>
                                          </p:val>
                                        </p:tav>
                                      </p:tavLst>
                                    </p:anim>
                                  </p:childTnLst>
                                </p:cTn>
                              </p:par>
                              <p:par>
                                <p:cTn id="16" presetID="48" presetClass="path" presetSubtype="0" accel="50000" decel="50000" fill="hold" nodeType="withEffect">
                                  <p:stCondLst>
                                    <p:cond delay="0"/>
                                  </p:stCondLst>
                                  <p:childTnLst>
                                    <p:animMotion origin="layout" path="M 0.35608 -0.03472 C 0.36858 0.00186 0.38333 0.0419 0.38993 0.0919 C 0.3967 0.14561 0.40017 0.21065 0.40295 0.27385 C 0.40712 0.33982 0.40295 0.39283 0.40017 0.45278 C 0.3967 0.50718 0.39167 0.56667 0.38021 0.61528 C 0.37066 0.66528 0.35417 0.70533 0.33628 0.73565 C 0.31996 0.76459 0.30052 0.78403 0.28073 0.79445 C 0.26146 0.80672 0.24167 0.80672 0.22396 0.79445 C 0.20434 0.78403 0.18663 0.75926 0.17187 0.72061 C 0.15729 0.68542 0.07031 0.66528 0.06337 0.61274 C 0.05573 0.56181 0.00903 0.52061 0.00903 0.46598 C 0.00712 0.41135 0.02743 0.30047 0.05903 0.24514 C 0.06701 0.19514 0.10851 0.16598 0.1276 0.14607 C 0.14774 0.13149 0.21597 0.13727 0.22899 0.17038 C 0.2401 0.20533 0.24844 0.26019 0.25 0.32338 C 0.25 0.38889 0.24844 0.44815 0.2401 0.49676 C 0.23212 0.54723 0.23351 0.55625 0.20121 0.62153 C 0.17187 0.69005 0.14236 0.67176 0.12465 0.67524 C 0.10677 0.67524 0.03385 0.74514 0.01614 0.72524 C -0.00382 0.70255 -0.18524 0.77917 -0.1967 0.74028 C -0.25104 0.71181 -0.34288 0.61088 -0.34948 0.53264 C -0.35365 0.45417 -0.32379 0.27385 -0.27813 0.20325 C -0.27813 0.14375 1.38889E-6 0.06112 1.38889E-6 0.00186 " pathEditMode="relative" rAng="0" ptsTypes="fffffffffffffffffffffff">
                                      <p:cBhvr>
                                        <p:cTn id="17" dur="3000" fill="hold"/>
                                        <p:tgtEl>
                                          <p:spTgt spid="2"/>
                                        </p:tgtEl>
                                        <p:attrNameLst>
                                          <p:attrName>ppt_x</p:attrName>
                                          <p:attrName>ppt_y</p:attrName>
                                        </p:attrNameLst>
                                      </p:cBhvr>
                                      <p:rCtr x="-329" y="421"/>
                                    </p:animMotion>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000" fill="hold"/>
                                        <p:tgtEl>
                                          <p:spTgt spid="5"/>
                                        </p:tgtEl>
                                        <p:attrNameLst>
                                          <p:attrName>ppt_w</p:attrName>
                                        </p:attrNameLst>
                                      </p:cBhvr>
                                      <p:tavLst>
                                        <p:tav tm="0">
                                          <p:val>
                                            <p:fltVal val="0"/>
                                          </p:val>
                                        </p:tav>
                                        <p:tav tm="100000">
                                          <p:val>
                                            <p:strVal val="#ppt_w"/>
                                          </p:val>
                                        </p:tav>
                                      </p:tavLst>
                                    </p:anim>
                                    <p:anim calcmode="lin" valueType="num">
                                      <p:cBhvr>
                                        <p:cTn id="23" dur="2000" fill="hold"/>
                                        <p:tgtEl>
                                          <p:spTgt spid="5"/>
                                        </p:tgtEl>
                                        <p:attrNameLst>
                                          <p:attrName>ppt_h</p:attrName>
                                        </p:attrNameLst>
                                      </p:cBhvr>
                                      <p:tavLst>
                                        <p:tav tm="0">
                                          <p:val>
                                            <p:fltVal val="0"/>
                                          </p:val>
                                        </p:tav>
                                        <p:tav tm="100000">
                                          <p:val>
                                            <p:strVal val="#ppt_h"/>
                                          </p:val>
                                        </p:tav>
                                      </p:tavLst>
                                    </p:anim>
                                    <p:anim calcmode="lin" valueType="num">
                                      <p:cBhvr>
                                        <p:cTn id="24" dur="2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1000" fill="hold"/>
                                        <p:tgtEl>
                                          <p:spTgt spid="3"/>
                                        </p:tgtEl>
                                        <p:attrNameLst>
                                          <p:attrName>ppt_x</p:attrName>
                                        </p:attrNameLst>
                                      </p:cBhvr>
                                      <p:tavLst>
                                        <p:tav tm="0">
                                          <p:val>
                                            <p:strVal val="0-#ppt_w/2"/>
                                          </p:val>
                                        </p:tav>
                                        <p:tav tm="100000">
                                          <p:val>
                                            <p:strVal val="#ppt_x"/>
                                          </p:val>
                                        </p:tav>
                                      </p:tavLst>
                                    </p:anim>
                                    <p:anim calcmode="lin" valueType="num">
                                      <p:cBhvr additive="base">
                                        <p:cTn id="31"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9" fill="hold" grpId="0" nodeType="clickEffect">
                                  <p:stCondLst>
                                    <p:cond delay="0"/>
                                  </p:stCondLst>
                                  <p:childTnLst>
                                    <p:set>
                                      <p:cBhvr>
                                        <p:cTn id="35" dur="1" fill="hold">
                                          <p:stCondLst>
                                            <p:cond delay="0"/>
                                          </p:stCondLst>
                                        </p:cTn>
                                        <p:tgtEl>
                                          <p:spTgt spid="567305"/>
                                        </p:tgtEl>
                                        <p:attrNameLst>
                                          <p:attrName>style.visibility</p:attrName>
                                        </p:attrNameLst>
                                      </p:cBhvr>
                                      <p:to>
                                        <p:strVal val="visible"/>
                                      </p:to>
                                    </p:set>
                                    <p:anim calcmode="lin" valueType="num">
                                      <p:cBhvr additive="base">
                                        <p:cTn id="36" dur="1000" fill="hold"/>
                                        <p:tgtEl>
                                          <p:spTgt spid="567305"/>
                                        </p:tgtEl>
                                        <p:attrNameLst>
                                          <p:attrName>ppt_x</p:attrName>
                                        </p:attrNameLst>
                                      </p:cBhvr>
                                      <p:tavLst>
                                        <p:tav tm="0">
                                          <p:val>
                                            <p:strVal val="0-#ppt_w/2"/>
                                          </p:val>
                                        </p:tav>
                                        <p:tav tm="100000">
                                          <p:val>
                                            <p:strVal val="#ppt_x"/>
                                          </p:val>
                                        </p:tav>
                                      </p:tavLst>
                                    </p:anim>
                                    <p:anim calcmode="lin" valueType="num">
                                      <p:cBhvr additive="base">
                                        <p:cTn id="37" dur="1000" fill="hold"/>
                                        <p:tgtEl>
                                          <p:spTgt spid="567305"/>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0-#ppt_w/2"/>
                                          </p:val>
                                        </p:tav>
                                        <p:tav tm="100000">
                                          <p:val>
                                            <p:strVal val="#ppt_x"/>
                                          </p:val>
                                        </p:tav>
                                      </p:tavLst>
                                    </p:anim>
                                    <p:anim calcmode="lin" valueType="num">
                                      <p:cBhvr additive="base">
                                        <p:cTn id="4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567321"/>
                                        </p:tgtEl>
                                        <p:attrNameLst>
                                          <p:attrName>style.visibility</p:attrName>
                                        </p:attrNameLst>
                                      </p:cBhvr>
                                      <p:to>
                                        <p:strVal val="visible"/>
                                      </p:to>
                                    </p:set>
                                    <p:animEffect transition="in" filter="checkerboard(across)">
                                      <p:cBhvr>
                                        <p:cTn id="48" dur="1000"/>
                                        <p:tgtEl>
                                          <p:spTgt spid="567321"/>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567323"/>
                                        </p:tgtEl>
                                        <p:attrNameLst>
                                          <p:attrName>style.visibility</p:attrName>
                                        </p:attrNameLst>
                                      </p:cBhvr>
                                      <p:to>
                                        <p:strVal val="visible"/>
                                      </p:to>
                                    </p:set>
                                    <p:animEffect transition="in" filter="checkerboard(across)">
                                      <p:cBhvr>
                                        <p:cTn id="51" dur="500"/>
                                        <p:tgtEl>
                                          <p:spTgt spid="567323"/>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checkerboard(across)">
                                      <p:cBhvr>
                                        <p:cTn id="54" dur="500"/>
                                        <p:tgtEl>
                                          <p:spTgt spid="6"/>
                                        </p:tgtEl>
                                      </p:cBhvr>
                                    </p:animEffect>
                                  </p:childTnLst>
                                </p:cTn>
                              </p:par>
                              <p:par>
                                <p:cTn id="55" presetID="9" presetClass="entr" presetSubtype="0" fill="hold" grpId="2" nodeType="withEffect">
                                  <p:stCondLst>
                                    <p:cond delay="0"/>
                                  </p:stCondLst>
                                  <p:childTnLst>
                                    <p:set>
                                      <p:cBhvr>
                                        <p:cTn id="56" dur="1" fill="hold">
                                          <p:stCondLst>
                                            <p:cond delay="0"/>
                                          </p:stCondLst>
                                        </p:cTn>
                                        <p:tgtEl>
                                          <p:spTgt spid="567323"/>
                                        </p:tgtEl>
                                        <p:attrNameLst>
                                          <p:attrName>style.visibility</p:attrName>
                                        </p:attrNameLst>
                                      </p:cBhvr>
                                      <p:to>
                                        <p:strVal val="visible"/>
                                      </p:to>
                                    </p:set>
                                    <p:animEffect transition="in" filter="dissolve">
                                      <p:cBhvr>
                                        <p:cTn id="57" dur="500"/>
                                        <p:tgtEl>
                                          <p:spTgt spid="567323"/>
                                        </p:tgtEl>
                                      </p:cBhvr>
                                    </p:animEffect>
                                  </p:childTnLst>
                                </p:cTn>
                              </p:par>
                              <p:par>
                                <p:cTn id="58" presetID="9" presetClass="entr" presetSubtype="0" fill="hold" grpId="2" nodeType="with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dissolve">
                                      <p:cBhvr>
                                        <p:cTn id="6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05" grpId="0" animBg="1"/>
      <p:bldP spid="567323" grpId="0"/>
      <p:bldP spid="567323" grpId="2"/>
      <p:bldP spid="6" grpId="0"/>
      <p:bldP spid="6"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le 159"/>
          <p:cNvSpPr/>
          <p:nvPr/>
        </p:nvSpPr>
        <p:spPr>
          <a:xfrm>
            <a:off x="6599238" y="209550"/>
            <a:ext cx="2011362"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pPr>
              <a:defRPr/>
            </a:pPr>
            <a:r>
              <a:rPr lang="en-US" sz="1800" b="0" dirty="0" smtClean="0">
                <a:solidFill>
                  <a:schemeClr val="bg1">
                    <a:lumMod val="85000"/>
                    <a:lumOff val="15000"/>
                  </a:schemeClr>
                </a:solidFill>
                <a:latin typeface="Arial" charset="0"/>
              </a:rPr>
              <a:t>Next Steps?</a:t>
            </a:r>
            <a:endParaRPr lang="en-US" sz="1800" b="0" dirty="0">
              <a:solidFill>
                <a:schemeClr val="bg1">
                  <a:lumMod val="85000"/>
                  <a:lumOff val="15000"/>
                </a:schemeClr>
              </a:solidFill>
              <a:latin typeface="Arial" charset="0"/>
            </a:endParaRPr>
          </a:p>
        </p:txBody>
      </p:sp>
      <p:sp>
        <p:nvSpPr>
          <p:cNvPr id="157" name="Rounded Rectangle 156"/>
          <p:cNvSpPr/>
          <p:nvPr/>
        </p:nvSpPr>
        <p:spPr>
          <a:xfrm>
            <a:off x="2590800" y="209550"/>
            <a:ext cx="2011363"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r>
              <a:rPr lang="en-US" sz="1800" b="0" dirty="0" smtClean="0">
                <a:solidFill>
                  <a:schemeClr val="bg1">
                    <a:lumMod val="85000"/>
                    <a:lumOff val="15000"/>
                  </a:schemeClr>
                </a:solidFill>
              </a:rPr>
              <a:t>What Works?</a:t>
            </a:r>
            <a:endParaRPr lang="en-US" sz="1800" b="0" dirty="0">
              <a:solidFill>
                <a:schemeClr val="bg1">
                  <a:lumMod val="85000"/>
                  <a:lumOff val="15000"/>
                </a:schemeClr>
              </a:solidFill>
            </a:endParaRPr>
          </a:p>
        </p:txBody>
      </p:sp>
      <p:sp>
        <p:nvSpPr>
          <p:cNvPr id="155" name="Rounded Rectangle 154"/>
          <p:cNvSpPr/>
          <p:nvPr/>
        </p:nvSpPr>
        <p:spPr>
          <a:xfrm>
            <a:off x="579438" y="209550"/>
            <a:ext cx="2011362"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pPr>
              <a:defRPr/>
            </a:pPr>
            <a:r>
              <a:rPr lang="en-US" sz="1800" b="0" dirty="0" smtClean="0">
                <a:solidFill>
                  <a:schemeClr val="bg1">
                    <a:lumMod val="85000"/>
                    <a:lumOff val="15000"/>
                  </a:schemeClr>
                </a:solidFill>
                <a:latin typeface="Arial" charset="0"/>
              </a:rPr>
              <a:t>Overview</a:t>
            </a:r>
            <a:endParaRPr lang="en-US" sz="1800" b="0" dirty="0">
              <a:solidFill>
                <a:schemeClr val="bg1">
                  <a:lumMod val="85000"/>
                  <a:lumOff val="15000"/>
                </a:schemeClr>
              </a:solidFill>
              <a:latin typeface="Arial" charset="0"/>
            </a:endParaRPr>
          </a:p>
        </p:txBody>
      </p:sp>
      <p:sp>
        <p:nvSpPr>
          <p:cNvPr id="153" name="Rounded Rectangle 152"/>
          <p:cNvSpPr/>
          <p:nvPr/>
        </p:nvSpPr>
        <p:spPr>
          <a:xfrm>
            <a:off x="4572000" y="152400"/>
            <a:ext cx="2011363" cy="457200"/>
          </a:xfrm>
          <a:prstGeom prst="roundRect">
            <a:avLst/>
          </a:prstGeom>
          <a:solidFill>
            <a:srgbClr val="FFFFDC"/>
          </a:solidFill>
          <a:ln w="3175" algn="ctr">
            <a:solidFill>
              <a:schemeClr val="bg1">
                <a:lumMod val="50000"/>
                <a:lumOff val="50000"/>
              </a:schemeClr>
            </a:solidFill>
            <a:miter lim="800000"/>
            <a:headEnd/>
            <a:tailEnd/>
          </a:ln>
          <a:effectLst>
            <a:outerShdw blurRad="190500" dist="127000" dir="2400000" algn="tl" rotWithShape="0">
              <a:prstClr val="black">
                <a:alpha val="79000"/>
              </a:prstClr>
            </a:outerShdw>
          </a:effectLst>
        </p:spPr>
        <p:txBody>
          <a:bodyPr lIns="0" tIns="0" rIns="0" bIns="91440" anchor="ctr" anchorCtr="1"/>
          <a:lstStyle/>
          <a:p>
            <a:r>
              <a:rPr lang="en-US" sz="1800" dirty="0" smtClean="0">
                <a:solidFill>
                  <a:srgbClr val="0000FF"/>
                </a:solidFill>
              </a:rPr>
              <a:t>Example</a:t>
            </a:r>
            <a:endParaRPr lang="en-US" sz="1800" dirty="0">
              <a:solidFill>
                <a:srgbClr val="0000FF"/>
              </a:solidFill>
            </a:endParaRPr>
          </a:p>
        </p:txBody>
      </p:sp>
      <p:sp>
        <p:nvSpPr>
          <p:cNvPr id="5132" name="Rectangle 18"/>
          <p:cNvSpPr>
            <a:spLocks noChangeArrowheads="1"/>
          </p:cNvSpPr>
          <p:nvPr/>
        </p:nvSpPr>
        <p:spPr bwMode="auto">
          <a:xfrm>
            <a:off x="381000" y="533400"/>
            <a:ext cx="8358188" cy="5897563"/>
          </a:xfrm>
          <a:prstGeom prst="rect">
            <a:avLst/>
          </a:prstGeom>
          <a:solidFill>
            <a:srgbClr val="FFFFDC"/>
          </a:solidFill>
          <a:ln w="635" algn="ctr">
            <a:solidFill>
              <a:schemeClr val="bg1">
                <a:lumMod val="50000"/>
                <a:lumOff val="50000"/>
              </a:schemeClr>
            </a:solidFill>
            <a:miter lim="800000"/>
            <a:headEnd/>
            <a:tailEnd/>
          </a:ln>
          <a:effectLst>
            <a:outerShdw blurRad="190500" dist="177800" dir="2160000" algn="tl" rotWithShape="0">
              <a:prstClr val="black">
                <a:alpha val="79000"/>
              </a:prstClr>
            </a:outerShdw>
          </a:effectLst>
        </p:spPr>
        <p:txBody>
          <a:bodyPr wrap="none" anchor="ctr"/>
          <a:lstStyle/>
          <a:p>
            <a:pPr>
              <a:defRPr/>
            </a:pPr>
            <a:endParaRPr lang="en-US">
              <a:latin typeface="Arial" charset="0"/>
            </a:endParaRPr>
          </a:p>
        </p:txBody>
      </p:sp>
      <p:sp>
        <p:nvSpPr>
          <p:cNvPr id="23560" name="Rectangle 153"/>
          <p:cNvSpPr>
            <a:spLocks noChangeArrowheads="1"/>
          </p:cNvSpPr>
          <p:nvPr/>
        </p:nvSpPr>
        <p:spPr bwMode="auto">
          <a:xfrm>
            <a:off x="4576763" y="512763"/>
            <a:ext cx="2008187" cy="104775"/>
          </a:xfrm>
          <a:prstGeom prst="rect">
            <a:avLst/>
          </a:prstGeom>
          <a:solidFill>
            <a:srgbClr val="FFFFDC"/>
          </a:solidFill>
          <a:ln w="3175" algn="ctr">
            <a:noFill/>
            <a:miter lim="800000"/>
            <a:headEnd/>
            <a:tailEnd/>
          </a:ln>
        </p:spPr>
        <p:txBody>
          <a:bodyPr wrap="none" anchor="ctr"/>
          <a:lstStyle/>
          <a:p>
            <a:endParaRPr lang="en-US"/>
          </a:p>
        </p:txBody>
      </p:sp>
      <p:sp>
        <p:nvSpPr>
          <p:cNvPr id="11" name="Text Box 30"/>
          <p:cNvSpPr txBox="1">
            <a:spLocks noChangeArrowheads="1"/>
          </p:cNvSpPr>
          <p:nvPr/>
        </p:nvSpPr>
        <p:spPr bwMode="auto">
          <a:xfrm>
            <a:off x="7840663" y="6461125"/>
            <a:ext cx="1239837" cy="396875"/>
          </a:xfrm>
          <a:prstGeom prst="rect">
            <a:avLst/>
          </a:prstGeom>
          <a:noFill/>
          <a:ln w="9525" algn="ctr">
            <a:noFill/>
            <a:miter lim="800000"/>
            <a:headEnd/>
            <a:tailEnd/>
          </a:ln>
        </p:spPr>
        <p:txBody>
          <a:bodyPr>
            <a:spAutoFit/>
          </a:bodyPr>
          <a:lstStyle/>
          <a:p>
            <a:pPr algn="r">
              <a:spcBef>
                <a:spcPct val="50000"/>
              </a:spcBef>
            </a:pPr>
            <a:r>
              <a:rPr lang="en-US" sz="2000" dirty="0" smtClean="0">
                <a:solidFill>
                  <a:srgbClr val="3399FF"/>
                </a:solidFill>
              </a:rPr>
              <a:t>5 </a:t>
            </a:r>
            <a:r>
              <a:rPr lang="en-US" sz="2000" dirty="0">
                <a:solidFill>
                  <a:srgbClr val="3399FF"/>
                </a:solidFill>
              </a:rPr>
              <a:t>of </a:t>
            </a:r>
            <a:r>
              <a:rPr lang="en-US" sz="2000" dirty="0" smtClean="0">
                <a:solidFill>
                  <a:srgbClr val="3399FF"/>
                </a:solidFill>
              </a:rPr>
              <a:t>7</a:t>
            </a:r>
            <a:endParaRPr lang="en-US" sz="2000" dirty="0">
              <a:solidFill>
                <a:srgbClr val="3399FF"/>
              </a:solidFill>
            </a:endParaRPr>
          </a:p>
        </p:txBody>
      </p:sp>
      <p:sp>
        <p:nvSpPr>
          <p:cNvPr id="12" name="Rectangle 66"/>
          <p:cNvSpPr>
            <a:spLocks noChangeArrowheads="1"/>
          </p:cNvSpPr>
          <p:nvPr/>
        </p:nvSpPr>
        <p:spPr bwMode="auto">
          <a:xfrm>
            <a:off x="228600" y="3562350"/>
            <a:ext cx="0" cy="365125"/>
          </a:xfrm>
          <a:prstGeom prst="rect">
            <a:avLst/>
          </a:prstGeom>
          <a:noFill/>
          <a:ln w="9525">
            <a:noFill/>
            <a:miter lim="800000"/>
            <a:headEnd/>
            <a:tailEnd/>
          </a:ln>
        </p:spPr>
        <p:txBody>
          <a:bodyPr wrap="none" lIns="0" tIns="0" rIns="0" bIns="0">
            <a:spAutoFit/>
          </a:bodyPr>
          <a:lstStyle/>
          <a:p>
            <a:pPr algn="ctr" eaLnBrk="0" hangingPunct="0"/>
            <a:endParaRPr lang="en-US"/>
          </a:p>
        </p:txBody>
      </p:sp>
      <p:sp>
        <p:nvSpPr>
          <p:cNvPr id="13" name="Rectangle 67"/>
          <p:cNvSpPr>
            <a:spLocks noChangeArrowheads="1"/>
          </p:cNvSpPr>
          <p:nvPr/>
        </p:nvSpPr>
        <p:spPr bwMode="auto">
          <a:xfrm>
            <a:off x="4343400" y="533400"/>
            <a:ext cx="2057400" cy="800219"/>
          </a:xfrm>
          <a:prstGeom prst="rect">
            <a:avLst/>
          </a:prstGeom>
          <a:noFill/>
          <a:ln w="9525">
            <a:noFill/>
            <a:miter lim="800000"/>
            <a:headEnd/>
            <a:tailEnd/>
          </a:ln>
        </p:spPr>
        <p:txBody>
          <a:bodyPr lIns="0" tIns="0" rIns="0" bIns="0">
            <a:spAutoFit/>
          </a:bodyPr>
          <a:lstStyle/>
          <a:p>
            <a:pPr algn="ctr" eaLnBrk="0" hangingPunct="0"/>
            <a:r>
              <a:rPr lang="en-US" sz="1800" dirty="0">
                <a:solidFill>
                  <a:srgbClr val="0000FF"/>
                </a:solidFill>
              </a:rPr>
              <a:t>Change In </a:t>
            </a:r>
            <a:endParaRPr lang="en-US" sz="1800" dirty="0" smtClean="0">
              <a:solidFill>
                <a:srgbClr val="0000FF"/>
              </a:solidFill>
            </a:endParaRPr>
          </a:p>
          <a:p>
            <a:pPr algn="ctr" eaLnBrk="0" hangingPunct="0"/>
            <a:r>
              <a:rPr lang="en-US" sz="1800" dirty="0" smtClean="0">
                <a:solidFill>
                  <a:srgbClr val="0000FF"/>
                </a:solidFill>
              </a:rPr>
              <a:t>Crime</a:t>
            </a:r>
            <a:endParaRPr lang="en-US" sz="1800" dirty="0">
              <a:solidFill>
                <a:srgbClr val="0000FF"/>
              </a:solidFill>
            </a:endParaRPr>
          </a:p>
          <a:p>
            <a:pPr algn="ctr" eaLnBrk="0" hangingPunct="0"/>
            <a:r>
              <a:rPr lang="en-US" sz="1600" b="0" u="sng" dirty="0">
                <a:solidFill>
                  <a:srgbClr val="0000FF"/>
                </a:solidFill>
              </a:rPr>
              <a:t>(# of EB Studies)</a:t>
            </a:r>
          </a:p>
        </p:txBody>
      </p:sp>
      <p:sp>
        <p:nvSpPr>
          <p:cNvPr id="14" name="Rectangle 68"/>
          <p:cNvSpPr>
            <a:spLocks noChangeArrowheads="1"/>
          </p:cNvSpPr>
          <p:nvPr/>
        </p:nvSpPr>
        <p:spPr bwMode="auto">
          <a:xfrm>
            <a:off x="6172200" y="533400"/>
            <a:ext cx="2514600" cy="1077218"/>
          </a:xfrm>
          <a:prstGeom prst="rect">
            <a:avLst/>
          </a:prstGeom>
          <a:noFill/>
          <a:ln w="9525">
            <a:noFill/>
            <a:miter lim="800000"/>
            <a:headEnd/>
            <a:tailEnd/>
          </a:ln>
        </p:spPr>
        <p:txBody>
          <a:bodyPr wrap="square" lIns="0" tIns="0" rIns="0" bIns="0">
            <a:spAutoFit/>
          </a:bodyPr>
          <a:lstStyle/>
          <a:p>
            <a:pPr algn="ctr" eaLnBrk="0" hangingPunct="0"/>
            <a:r>
              <a:rPr lang="en-US" sz="1800" dirty="0">
                <a:solidFill>
                  <a:srgbClr val="0000FF"/>
                </a:solidFill>
              </a:rPr>
              <a:t>Benefits </a:t>
            </a:r>
            <a:r>
              <a:rPr lang="en-US" sz="1800" dirty="0" smtClean="0">
                <a:solidFill>
                  <a:srgbClr val="0000FF"/>
                </a:solidFill>
              </a:rPr>
              <a:t>Minus Costs,</a:t>
            </a:r>
          </a:p>
          <a:p>
            <a:pPr algn="ctr" eaLnBrk="0" hangingPunct="0"/>
            <a:r>
              <a:rPr lang="en-US" sz="1800" b="0" dirty="0" smtClean="0">
                <a:solidFill>
                  <a:srgbClr val="0000FF"/>
                </a:solidFill>
              </a:rPr>
              <a:t>per-person, life cycle    </a:t>
            </a:r>
            <a:r>
              <a:rPr lang="en-US" sz="1600" b="0" dirty="0" smtClean="0">
                <a:solidFill>
                  <a:srgbClr val="0000FF"/>
                </a:solidFill>
              </a:rPr>
              <a:t>(</a:t>
            </a:r>
            <a:r>
              <a:rPr lang="en-US" sz="1600" b="0" u="sng" dirty="0" smtClean="0">
                <a:solidFill>
                  <a:srgbClr val="0000FF"/>
                </a:solidFill>
              </a:rPr>
              <a:t>Probability: Costs &gt; Ben) </a:t>
            </a:r>
            <a:endParaRPr lang="en-US" sz="1600" b="0" u="sng" dirty="0">
              <a:solidFill>
                <a:srgbClr val="0000FF"/>
              </a:solidFill>
            </a:endParaRPr>
          </a:p>
          <a:p>
            <a:pPr algn="ctr" eaLnBrk="0" hangingPunct="0"/>
            <a:endParaRPr lang="en-US" sz="1600" b="0" u="sng" dirty="0">
              <a:solidFill>
                <a:srgbClr val="0000FF"/>
              </a:solidFill>
            </a:endParaRPr>
          </a:p>
        </p:txBody>
      </p:sp>
      <p:sp>
        <p:nvSpPr>
          <p:cNvPr id="15" name="Rectangle 69"/>
          <p:cNvSpPr>
            <a:spLocks noChangeArrowheads="1"/>
          </p:cNvSpPr>
          <p:nvPr/>
        </p:nvSpPr>
        <p:spPr bwMode="auto">
          <a:xfrm>
            <a:off x="449263" y="1341438"/>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261225" algn="l"/>
              </a:tabLst>
              <a:defRPr/>
            </a:pPr>
            <a:r>
              <a:rPr lang="en-US" sz="2200" dirty="0">
                <a:solidFill>
                  <a:srgbClr val="000099"/>
                </a:solidFill>
                <a:latin typeface="Arial" charset="0"/>
              </a:rPr>
              <a:t> Adult Drug Courts</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-9.3% (67)</a:t>
            </a:r>
            <a:r>
              <a:rPr lang="en-US" sz="2200" dirty="0">
                <a:latin typeface="Arial" charset="0"/>
              </a:rPr>
              <a:t>	</a:t>
            </a:r>
            <a:r>
              <a:rPr lang="en-US" sz="2200" dirty="0" smtClean="0">
                <a:solidFill>
                  <a:srgbClr val="008000"/>
                </a:solidFill>
                <a:latin typeface="Arial" charset="0"/>
              </a:rPr>
              <a:t>$3,717	(2%)</a:t>
            </a:r>
            <a:endParaRPr lang="en-US" sz="2200" dirty="0">
              <a:latin typeface="Arial" charset="0"/>
            </a:endParaRPr>
          </a:p>
        </p:txBody>
      </p:sp>
      <p:sp>
        <p:nvSpPr>
          <p:cNvPr id="16" name="Rectangle 70"/>
          <p:cNvSpPr>
            <a:spLocks noChangeArrowheads="1"/>
          </p:cNvSpPr>
          <p:nvPr/>
        </p:nvSpPr>
        <p:spPr bwMode="auto">
          <a:xfrm>
            <a:off x="447774" y="1670100"/>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258050" algn="l"/>
                <a:tab pos="7778750" algn="l"/>
              </a:tabLst>
              <a:defRPr/>
            </a:pPr>
            <a:r>
              <a:rPr lang="en-US" sz="2200" dirty="0">
                <a:solidFill>
                  <a:srgbClr val="000099"/>
                </a:solidFill>
                <a:latin typeface="Arial" charset="0"/>
              </a:rPr>
              <a:t> Education </a:t>
            </a:r>
            <a:r>
              <a:rPr lang="en-US" sz="2200" dirty="0" err="1">
                <a:solidFill>
                  <a:srgbClr val="000099"/>
                </a:solidFill>
                <a:latin typeface="Arial" charset="0"/>
              </a:rPr>
              <a:t>Prgs</a:t>
            </a:r>
            <a:r>
              <a:rPr lang="en-US" sz="2200" dirty="0">
                <a:solidFill>
                  <a:srgbClr val="000099"/>
                </a:solidFill>
                <a:latin typeface="Arial" charset="0"/>
              </a:rPr>
              <a:t>., Prison</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-8.3% </a:t>
            </a:r>
            <a:r>
              <a:rPr lang="en-US" sz="2200" dirty="0">
                <a:solidFill>
                  <a:schemeClr val="bg1">
                    <a:lumMod val="75000"/>
                    <a:lumOff val="25000"/>
                  </a:schemeClr>
                </a:solidFill>
                <a:latin typeface="Arial" charset="0"/>
              </a:rPr>
              <a:t>(17)</a:t>
            </a:r>
            <a:r>
              <a:rPr lang="en-US" sz="2200" dirty="0">
                <a:latin typeface="Arial" charset="0"/>
              </a:rPr>
              <a:t>	</a:t>
            </a:r>
            <a:r>
              <a:rPr lang="en-US" sz="2200" dirty="0" smtClean="0">
                <a:solidFill>
                  <a:srgbClr val="008000"/>
                </a:solidFill>
                <a:latin typeface="Arial" charset="0"/>
              </a:rPr>
              <a:t>$9,449  (3%)</a:t>
            </a:r>
            <a:endParaRPr lang="en-US" sz="2200" dirty="0">
              <a:latin typeface="Arial" charset="0"/>
            </a:endParaRPr>
          </a:p>
        </p:txBody>
      </p:sp>
      <p:sp>
        <p:nvSpPr>
          <p:cNvPr id="17" name="Rectangle 71"/>
          <p:cNvSpPr>
            <a:spLocks noChangeArrowheads="1"/>
          </p:cNvSpPr>
          <p:nvPr/>
        </p:nvSpPr>
        <p:spPr bwMode="auto">
          <a:xfrm>
            <a:off x="449263" y="2344738"/>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Cog-Behavioral Treatment</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-7.1% </a:t>
            </a:r>
            <a:r>
              <a:rPr lang="en-US" sz="2200" dirty="0">
                <a:solidFill>
                  <a:schemeClr val="bg1">
                    <a:lumMod val="75000"/>
                    <a:lumOff val="25000"/>
                  </a:schemeClr>
                </a:solidFill>
                <a:latin typeface="Arial" charset="0"/>
              </a:rPr>
              <a:t>(</a:t>
            </a:r>
            <a:r>
              <a:rPr lang="en-US" sz="2200" dirty="0" smtClean="0">
                <a:solidFill>
                  <a:schemeClr val="bg1">
                    <a:lumMod val="75000"/>
                    <a:lumOff val="25000"/>
                  </a:schemeClr>
                </a:solidFill>
                <a:latin typeface="Arial" charset="0"/>
              </a:rPr>
              <a:t>27)</a:t>
            </a:r>
            <a:r>
              <a:rPr lang="en-US" sz="2200" dirty="0">
                <a:latin typeface="Arial" charset="0"/>
              </a:rPr>
              <a:t>	    </a:t>
            </a:r>
            <a:r>
              <a:rPr lang="en-US" sz="2200" dirty="0" smtClean="0">
                <a:solidFill>
                  <a:srgbClr val="008000"/>
                </a:solidFill>
                <a:latin typeface="Arial" charset="0"/>
              </a:rPr>
              <a:t>$</a:t>
            </a:r>
            <a:r>
              <a:rPr lang="en-US" sz="2200" dirty="0" smtClean="0">
                <a:solidFill>
                  <a:srgbClr val="008000"/>
                </a:solidFill>
              </a:rPr>
              <a:t>8</a:t>
            </a:r>
            <a:r>
              <a:rPr lang="en-US" sz="2200" dirty="0" smtClean="0">
                <a:solidFill>
                  <a:srgbClr val="008000"/>
                </a:solidFill>
                <a:latin typeface="Arial" charset="0"/>
              </a:rPr>
              <a:t>,811  (1%)</a:t>
            </a:r>
            <a:endParaRPr lang="en-US" sz="2200" dirty="0">
              <a:latin typeface="Arial" charset="0"/>
            </a:endParaRPr>
          </a:p>
        </p:txBody>
      </p:sp>
      <p:sp>
        <p:nvSpPr>
          <p:cNvPr id="18" name="Rectangle 72"/>
          <p:cNvSpPr>
            <a:spLocks noChangeArrowheads="1"/>
          </p:cNvSpPr>
          <p:nvPr/>
        </p:nvSpPr>
        <p:spPr bwMode="auto">
          <a:xfrm>
            <a:off x="450850" y="2678113"/>
            <a:ext cx="8075613" cy="338137"/>
          </a:xfrm>
          <a:prstGeom prst="rect">
            <a:avLst/>
          </a:prstGeom>
          <a:solidFill>
            <a:srgbClr val="DDDDDD"/>
          </a:solidFill>
          <a:ln w="9525">
            <a:noFill/>
            <a:miter lim="800000"/>
            <a:headEnd/>
            <a:tailEnd/>
          </a:ln>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ISP: surveillance</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-1.6% </a:t>
            </a:r>
            <a:r>
              <a:rPr lang="en-US" sz="2200" dirty="0">
                <a:solidFill>
                  <a:schemeClr val="bg1">
                    <a:lumMod val="75000"/>
                    <a:lumOff val="25000"/>
                  </a:schemeClr>
                </a:solidFill>
                <a:latin typeface="Arial" charset="0"/>
              </a:rPr>
              <a:t>(23)</a:t>
            </a:r>
            <a:r>
              <a:rPr lang="en-US" sz="2200" dirty="0">
                <a:latin typeface="Arial" charset="0"/>
              </a:rPr>
              <a:t>	</a:t>
            </a:r>
            <a:r>
              <a:rPr lang="en-US" sz="2200" dirty="0" smtClean="0">
                <a:solidFill>
                  <a:srgbClr val="FF0000"/>
                </a:solidFill>
                <a:latin typeface="Arial" charset="0"/>
              </a:rPr>
              <a:t>-$2,596  (86%)</a:t>
            </a:r>
            <a:endParaRPr lang="en-US" sz="2200" dirty="0">
              <a:latin typeface="Arial" charset="0"/>
            </a:endParaRPr>
          </a:p>
        </p:txBody>
      </p:sp>
      <p:sp>
        <p:nvSpPr>
          <p:cNvPr id="19" name="Rectangle 73"/>
          <p:cNvSpPr>
            <a:spLocks noChangeArrowheads="1"/>
          </p:cNvSpPr>
          <p:nvPr/>
        </p:nvSpPr>
        <p:spPr bwMode="auto">
          <a:xfrm>
            <a:off x="449263" y="3011488"/>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ISP: treatment</a:t>
            </a:r>
            <a:r>
              <a:rPr lang="en-US" sz="2200" dirty="0">
                <a:effectLst>
                  <a:outerShdw blurRad="38100" dist="38100" dir="2700000" algn="tl">
                    <a:srgbClr val="FFFFFF"/>
                  </a:outerShdw>
                </a:effectLst>
                <a:latin typeface="Arial" charset="0"/>
              </a:rPr>
              <a:t>	</a:t>
            </a:r>
            <a:r>
              <a:rPr lang="en-US" sz="2200" dirty="0">
                <a:solidFill>
                  <a:schemeClr val="bg1">
                    <a:lumMod val="75000"/>
                    <a:lumOff val="25000"/>
                  </a:schemeClr>
                </a:solidFill>
                <a:latin typeface="Arial" charset="0"/>
              </a:rPr>
              <a:t>-</a:t>
            </a:r>
            <a:r>
              <a:rPr lang="en-US" sz="2200" dirty="0" smtClean="0">
                <a:solidFill>
                  <a:schemeClr val="bg1">
                    <a:lumMod val="75000"/>
                    <a:lumOff val="25000"/>
                  </a:schemeClr>
                </a:solidFill>
                <a:latin typeface="Arial" charset="0"/>
              </a:rPr>
              <a:t>17.9% </a:t>
            </a:r>
            <a:r>
              <a:rPr lang="en-US" sz="2200" dirty="0">
                <a:solidFill>
                  <a:schemeClr val="bg1">
                    <a:lumMod val="75000"/>
                    <a:lumOff val="25000"/>
                  </a:schemeClr>
                </a:solidFill>
                <a:latin typeface="Arial" charset="0"/>
              </a:rPr>
              <a:t>(11)</a:t>
            </a:r>
            <a:r>
              <a:rPr lang="en-US" sz="2200" dirty="0">
                <a:latin typeface="Arial" charset="0"/>
              </a:rPr>
              <a:t>	</a:t>
            </a:r>
            <a:r>
              <a:rPr lang="en-US" sz="2200" dirty="0" smtClean="0">
                <a:solidFill>
                  <a:srgbClr val="008000"/>
                </a:solidFill>
                <a:latin typeface="Arial" charset="0"/>
              </a:rPr>
              <a:t>$</a:t>
            </a:r>
            <a:r>
              <a:rPr lang="en-US" sz="2200" dirty="0" smtClean="0">
                <a:solidFill>
                  <a:srgbClr val="008000"/>
                </a:solidFill>
              </a:rPr>
              <a:t>8</a:t>
            </a:r>
            <a:r>
              <a:rPr lang="en-US" sz="2200" dirty="0" smtClean="0">
                <a:solidFill>
                  <a:srgbClr val="008000"/>
                </a:solidFill>
                <a:latin typeface="Arial" charset="0"/>
              </a:rPr>
              <a:t>,531  (22%)</a:t>
            </a:r>
            <a:endParaRPr lang="en-US" sz="2200" dirty="0">
              <a:latin typeface="Arial" charset="0"/>
            </a:endParaRPr>
          </a:p>
        </p:txBody>
      </p:sp>
      <p:sp>
        <p:nvSpPr>
          <p:cNvPr id="20" name="Rectangle 74"/>
          <p:cNvSpPr>
            <a:spLocks noChangeArrowheads="1"/>
          </p:cNvSpPr>
          <p:nvPr/>
        </p:nvSpPr>
        <p:spPr bwMode="auto">
          <a:xfrm>
            <a:off x="449263" y="4035425"/>
            <a:ext cx="8077200" cy="338138"/>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a:t>
            </a:r>
            <a:r>
              <a:rPr lang="en-US" sz="2200" dirty="0" err="1">
                <a:solidFill>
                  <a:srgbClr val="000099"/>
                </a:solidFill>
                <a:latin typeface="Arial" charset="0"/>
              </a:rPr>
              <a:t>Multisystemic</a:t>
            </a:r>
            <a:r>
              <a:rPr lang="en-US" sz="2200" dirty="0">
                <a:solidFill>
                  <a:srgbClr val="000099"/>
                </a:solidFill>
                <a:latin typeface="Arial" charset="0"/>
              </a:rPr>
              <a:t> Therapy</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-7.7% </a:t>
            </a:r>
            <a:r>
              <a:rPr lang="en-US" sz="2200" dirty="0">
                <a:solidFill>
                  <a:schemeClr val="bg1">
                    <a:lumMod val="75000"/>
                    <a:lumOff val="25000"/>
                  </a:schemeClr>
                </a:solidFill>
                <a:latin typeface="Arial" charset="0"/>
              </a:rPr>
              <a:t>(10)</a:t>
            </a:r>
            <a:r>
              <a:rPr lang="en-US" sz="2200" dirty="0">
                <a:latin typeface="Arial" charset="0"/>
              </a:rPr>
              <a:t>	</a:t>
            </a:r>
            <a:r>
              <a:rPr lang="en-US" sz="2200" dirty="0" smtClean="0">
                <a:solidFill>
                  <a:srgbClr val="008000"/>
                </a:solidFill>
                <a:latin typeface="Arial" charset="0"/>
              </a:rPr>
              <a:t>$6,533  </a:t>
            </a:r>
            <a:r>
              <a:rPr lang="en-US" sz="2200" b="0" dirty="0" smtClean="0">
                <a:solidFill>
                  <a:srgbClr val="008000"/>
                </a:solidFill>
                <a:latin typeface="Arial" charset="0"/>
              </a:rPr>
              <a:t>(n/a)</a:t>
            </a:r>
            <a:endParaRPr lang="en-US" sz="2200" b="0" dirty="0">
              <a:latin typeface="Arial" charset="0"/>
            </a:endParaRPr>
          </a:p>
        </p:txBody>
      </p:sp>
      <p:sp>
        <p:nvSpPr>
          <p:cNvPr id="21" name="Rectangle 75"/>
          <p:cNvSpPr>
            <a:spLocks noChangeArrowheads="1"/>
          </p:cNvSpPr>
          <p:nvPr/>
        </p:nvSpPr>
        <p:spPr bwMode="auto">
          <a:xfrm>
            <a:off x="449263" y="4349750"/>
            <a:ext cx="8077200" cy="338138"/>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Aggression Repl. </a:t>
            </a:r>
            <a:r>
              <a:rPr lang="en-US" sz="2200" dirty="0" err="1">
                <a:solidFill>
                  <a:srgbClr val="000099"/>
                </a:solidFill>
                <a:latin typeface="Arial" charset="0"/>
              </a:rPr>
              <a:t>Trng</a:t>
            </a:r>
            <a:r>
              <a:rPr lang="en-US" sz="2200" dirty="0">
                <a:solidFill>
                  <a:srgbClr val="000099"/>
                </a:solidFill>
                <a:latin typeface="Arial" charset="0"/>
              </a:rPr>
              <a:t>.</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-5.3</a:t>
            </a:r>
            <a:r>
              <a:rPr lang="en-US" sz="2200" dirty="0">
                <a:solidFill>
                  <a:schemeClr val="bg1">
                    <a:lumMod val="75000"/>
                    <a:lumOff val="25000"/>
                  </a:schemeClr>
                </a:solidFill>
                <a:latin typeface="Arial" charset="0"/>
              </a:rPr>
              <a:t>% (4)</a:t>
            </a:r>
            <a:r>
              <a:rPr lang="en-US" sz="2200" dirty="0">
                <a:latin typeface="Arial" charset="0"/>
              </a:rPr>
              <a:t>	</a:t>
            </a:r>
            <a:r>
              <a:rPr lang="en-US" sz="2200" dirty="0" smtClean="0">
                <a:solidFill>
                  <a:srgbClr val="008000"/>
                </a:solidFill>
                <a:latin typeface="Arial" charset="0"/>
              </a:rPr>
              <a:t>$6,714  </a:t>
            </a:r>
            <a:r>
              <a:rPr lang="en-US" sz="2200" b="0" dirty="0" smtClean="0">
                <a:solidFill>
                  <a:srgbClr val="008000"/>
                </a:solidFill>
                <a:latin typeface="Arial" charset="0"/>
              </a:rPr>
              <a:t>(n/a)</a:t>
            </a:r>
            <a:endParaRPr lang="en-US" sz="2200" b="0" dirty="0">
              <a:latin typeface="Arial" charset="0"/>
            </a:endParaRPr>
          </a:p>
        </p:txBody>
      </p:sp>
      <p:sp>
        <p:nvSpPr>
          <p:cNvPr id="22" name="Rectangle 76"/>
          <p:cNvSpPr>
            <a:spLocks noChangeArrowheads="1"/>
          </p:cNvSpPr>
          <p:nvPr/>
        </p:nvSpPr>
        <p:spPr bwMode="auto">
          <a:xfrm>
            <a:off x="438150" y="960438"/>
            <a:ext cx="2743200" cy="334962"/>
          </a:xfrm>
          <a:prstGeom prst="rect">
            <a:avLst/>
          </a:prstGeom>
          <a:noFill/>
          <a:ln w="9525">
            <a:noFill/>
            <a:miter lim="800000"/>
            <a:headEnd/>
            <a:tailEnd/>
          </a:ln>
        </p:spPr>
        <p:txBody>
          <a:bodyPr lIns="0" tIns="0" rIns="0" bIns="0">
            <a:spAutoFit/>
          </a:bodyPr>
          <a:lstStyle/>
          <a:p>
            <a:pPr eaLnBrk="0" hangingPunct="0">
              <a:tabLst>
                <a:tab pos="4279900" algn="dec"/>
                <a:tab pos="6281738" algn="dec"/>
                <a:tab pos="7778750" algn="l"/>
              </a:tabLst>
            </a:pPr>
            <a:r>
              <a:rPr lang="en-US" sz="2200" i="1" u="sng" dirty="0">
                <a:solidFill>
                  <a:srgbClr val="FF0000"/>
                </a:solidFill>
              </a:rPr>
              <a:t>Adult Offenders</a:t>
            </a:r>
          </a:p>
        </p:txBody>
      </p:sp>
      <p:sp>
        <p:nvSpPr>
          <p:cNvPr id="23" name="Rectangle 77"/>
          <p:cNvSpPr>
            <a:spLocks noChangeArrowheads="1"/>
          </p:cNvSpPr>
          <p:nvPr/>
        </p:nvSpPr>
        <p:spPr bwMode="auto">
          <a:xfrm>
            <a:off x="463550" y="3322638"/>
            <a:ext cx="2895600" cy="334962"/>
          </a:xfrm>
          <a:prstGeom prst="rect">
            <a:avLst/>
          </a:prstGeom>
          <a:noFill/>
          <a:ln w="9525">
            <a:noFill/>
            <a:miter lim="800000"/>
            <a:headEnd/>
            <a:tailEnd/>
          </a:ln>
        </p:spPr>
        <p:txBody>
          <a:bodyPr lIns="0" tIns="0" rIns="0" bIns="0">
            <a:spAutoFit/>
          </a:bodyPr>
          <a:lstStyle/>
          <a:p>
            <a:pPr eaLnBrk="0" hangingPunct="0">
              <a:tabLst>
                <a:tab pos="4279900" algn="dec"/>
                <a:tab pos="6281738" algn="dec"/>
                <a:tab pos="7778750" algn="l"/>
              </a:tabLst>
            </a:pPr>
            <a:r>
              <a:rPr lang="en-US" sz="2200" i="1" u="sng">
                <a:solidFill>
                  <a:srgbClr val="FF0000"/>
                </a:solidFill>
              </a:rPr>
              <a:t>Juvenile Offenders</a:t>
            </a:r>
          </a:p>
        </p:txBody>
      </p:sp>
      <p:sp>
        <p:nvSpPr>
          <p:cNvPr id="24" name="Rectangle 78"/>
          <p:cNvSpPr>
            <a:spLocks noChangeArrowheads="1"/>
          </p:cNvSpPr>
          <p:nvPr/>
        </p:nvSpPr>
        <p:spPr bwMode="auto">
          <a:xfrm>
            <a:off x="425450" y="5684838"/>
            <a:ext cx="8101013" cy="338554"/>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Pre-School* </a:t>
            </a:r>
            <a:r>
              <a:rPr lang="en-US" sz="1400" dirty="0">
                <a:solidFill>
                  <a:srgbClr val="000099"/>
                </a:solidFill>
                <a:latin typeface="Arial" charset="0"/>
              </a:rPr>
              <a:t>(low income)</a:t>
            </a:r>
            <a:r>
              <a:rPr lang="en-US" sz="2200" dirty="0">
                <a:effectLst>
                  <a:outerShdw blurRad="38100" dist="38100" dir="2700000" algn="tl">
                    <a:srgbClr val="FFFFFF"/>
                  </a:outerShdw>
                </a:effectLst>
                <a:latin typeface="Arial" charset="0"/>
              </a:rPr>
              <a:t>	</a:t>
            </a:r>
            <a:r>
              <a:rPr lang="en-US" sz="2200" dirty="0">
                <a:solidFill>
                  <a:schemeClr val="bg1">
                    <a:lumMod val="75000"/>
                    <a:lumOff val="25000"/>
                  </a:schemeClr>
                </a:solidFill>
                <a:latin typeface="Arial" charset="0"/>
              </a:rPr>
              <a:t>-</a:t>
            </a:r>
            <a:r>
              <a:rPr lang="en-US" sz="2200" dirty="0" smtClean="0">
                <a:solidFill>
                  <a:schemeClr val="bg1">
                    <a:lumMod val="75000"/>
                    <a:lumOff val="25000"/>
                  </a:schemeClr>
                </a:solidFill>
                <a:latin typeface="Arial" charset="0"/>
              </a:rPr>
              <a:t>16.6% </a:t>
            </a:r>
            <a:r>
              <a:rPr lang="en-US" sz="2200" dirty="0">
                <a:solidFill>
                  <a:schemeClr val="bg1">
                    <a:lumMod val="75000"/>
                    <a:lumOff val="25000"/>
                  </a:schemeClr>
                </a:solidFill>
                <a:latin typeface="Arial" charset="0"/>
              </a:rPr>
              <a:t>(8)</a:t>
            </a:r>
            <a:r>
              <a:rPr lang="en-US" sz="2200" dirty="0">
                <a:latin typeface="Arial" charset="0"/>
              </a:rPr>
              <a:t>	</a:t>
            </a:r>
            <a:r>
              <a:rPr lang="en-US" sz="2200" dirty="0" smtClean="0">
                <a:solidFill>
                  <a:srgbClr val="006600"/>
                </a:solidFill>
              </a:rPr>
              <a:t>          </a:t>
            </a:r>
            <a:r>
              <a:rPr lang="en-US" sz="2200" dirty="0" smtClean="0">
                <a:solidFill>
                  <a:srgbClr val="008000"/>
                </a:solidFill>
              </a:rPr>
              <a:t>$5,707</a:t>
            </a:r>
            <a:r>
              <a:rPr lang="en-US" sz="2200" dirty="0" smtClean="0">
                <a:solidFill>
                  <a:srgbClr val="008000"/>
                </a:solidFill>
                <a:latin typeface="Arial" charset="0"/>
              </a:rPr>
              <a:t>* </a:t>
            </a:r>
            <a:r>
              <a:rPr lang="en-US" sz="2200" b="0" dirty="0" smtClean="0">
                <a:solidFill>
                  <a:srgbClr val="008000"/>
                </a:solidFill>
                <a:latin typeface="Arial" charset="0"/>
              </a:rPr>
              <a:t>(n/a)</a:t>
            </a:r>
            <a:endParaRPr lang="en-US" sz="2200" b="0" dirty="0">
              <a:latin typeface="Arial" charset="0"/>
            </a:endParaRPr>
          </a:p>
        </p:txBody>
      </p:sp>
      <p:sp>
        <p:nvSpPr>
          <p:cNvPr id="25" name="Rectangle 79"/>
          <p:cNvSpPr>
            <a:spLocks noChangeArrowheads="1"/>
          </p:cNvSpPr>
          <p:nvPr/>
        </p:nvSpPr>
        <p:spPr bwMode="auto">
          <a:xfrm>
            <a:off x="425450" y="6019800"/>
            <a:ext cx="8101013" cy="338554"/>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Nurse Family Partnership*</a:t>
            </a:r>
            <a:r>
              <a:rPr lang="en-US" sz="2200" dirty="0">
                <a:solidFill>
                  <a:schemeClr val="bg1">
                    <a:lumMod val="75000"/>
                    <a:lumOff val="25000"/>
                  </a:schemeClr>
                </a:solidFill>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a:t>
            </a:r>
            <a:r>
              <a:rPr lang="en-US" sz="2200" dirty="0" smtClean="0">
                <a:solidFill>
                  <a:schemeClr val="bg1">
                    <a:lumMod val="75000"/>
                    <a:lumOff val="25000"/>
                  </a:schemeClr>
                </a:solidFill>
              </a:rPr>
              <a:t>1</a:t>
            </a:r>
            <a:r>
              <a:rPr lang="en-US" sz="2200" dirty="0" smtClean="0">
                <a:solidFill>
                  <a:schemeClr val="bg1">
                    <a:lumMod val="75000"/>
                    <a:lumOff val="25000"/>
                  </a:schemeClr>
                </a:solidFill>
                <a:latin typeface="Arial" charset="0"/>
              </a:rPr>
              <a:t>5.7% (2)</a:t>
            </a:r>
            <a:r>
              <a:rPr lang="en-US" sz="2200" dirty="0">
                <a:latin typeface="Arial" charset="0"/>
              </a:rPr>
              <a:t>	</a:t>
            </a:r>
            <a:r>
              <a:rPr lang="en-US" sz="2200" dirty="0" smtClean="0">
                <a:solidFill>
                  <a:srgbClr val="006600"/>
                </a:solidFill>
                <a:latin typeface="Arial" charset="0"/>
              </a:rPr>
              <a:t>         </a:t>
            </a:r>
            <a:r>
              <a:rPr lang="en-US" sz="2200" dirty="0" smtClean="0">
                <a:solidFill>
                  <a:srgbClr val="008000"/>
                </a:solidFill>
                <a:latin typeface="Arial" charset="0"/>
              </a:rPr>
              <a:t> $5,225* </a:t>
            </a:r>
            <a:r>
              <a:rPr lang="en-US" sz="2200" b="0" dirty="0" smtClean="0">
                <a:solidFill>
                  <a:srgbClr val="008000"/>
                </a:solidFill>
                <a:latin typeface="Arial" charset="0"/>
              </a:rPr>
              <a:t>(n/a)</a:t>
            </a:r>
            <a:endParaRPr lang="en-US" sz="2200" b="0" dirty="0">
              <a:latin typeface="Arial" charset="0"/>
            </a:endParaRPr>
          </a:p>
        </p:txBody>
      </p:sp>
      <p:sp>
        <p:nvSpPr>
          <p:cNvPr id="26" name="Rectangle 80"/>
          <p:cNvSpPr>
            <a:spLocks noChangeArrowheads="1"/>
          </p:cNvSpPr>
          <p:nvPr/>
        </p:nvSpPr>
        <p:spPr bwMode="auto">
          <a:xfrm>
            <a:off x="439738" y="5319713"/>
            <a:ext cx="2895600" cy="338554"/>
          </a:xfrm>
          <a:prstGeom prst="rect">
            <a:avLst/>
          </a:prstGeom>
          <a:noFill/>
          <a:ln w="9525">
            <a:noFill/>
            <a:miter lim="800000"/>
            <a:headEnd/>
            <a:tailEnd/>
          </a:ln>
        </p:spPr>
        <p:txBody>
          <a:bodyPr lIns="0" tIns="0" rIns="0" bIns="0">
            <a:spAutoFit/>
          </a:bodyPr>
          <a:lstStyle/>
          <a:p>
            <a:pPr eaLnBrk="0" hangingPunct="0">
              <a:tabLst>
                <a:tab pos="4279900" algn="dec"/>
                <a:tab pos="6281738" algn="dec"/>
                <a:tab pos="7778750" algn="l"/>
              </a:tabLst>
            </a:pPr>
            <a:r>
              <a:rPr lang="en-US" sz="2200" i="1" u="sng" dirty="0" smtClean="0">
                <a:solidFill>
                  <a:srgbClr val="FF0000"/>
                </a:solidFill>
              </a:rPr>
              <a:t>Prevention*</a:t>
            </a:r>
            <a:endParaRPr lang="en-US" sz="2200" i="1" u="sng" dirty="0">
              <a:solidFill>
                <a:srgbClr val="FF0000"/>
              </a:solidFill>
            </a:endParaRPr>
          </a:p>
        </p:txBody>
      </p:sp>
      <p:sp>
        <p:nvSpPr>
          <p:cNvPr id="28" name="Rectangle 82"/>
          <p:cNvSpPr>
            <a:spLocks noChangeArrowheads="1"/>
          </p:cNvSpPr>
          <p:nvPr/>
        </p:nvSpPr>
        <p:spPr bwMode="auto">
          <a:xfrm>
            <a:off x="457200" y="3700463"/>
            <a:ext cx="8077200" cy="338554"/>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Functional Family </a:t>
            </a:r>
            <a:r>
              <a:rPr lang="en-US" sz="2200" dirty="0" err="1">
                <a:solidFill>
                  <a:srgbClr val="000099"/>
                </a:solidFill>
                <a:latin typeface="Arial" charset="0"/>
              </a:rPr>
              <a:t>Thpy</a:t>
            </a:r>
            <a:r>
              <a:rPr lang="en-US" sz="2200" dirty="0">
                <a:solidFill>
                  <a:srgbClr val="000099"/>
                </a:solidFill>
                <a:latin typeface="Arial" charset="0"/>
              </a:rPr>
              <a:t>.</a:t>
            </a:r>
            <a:r>
              <a:rPr lang="en-US" sz="2200" dirty="0">
                <a:effectLst>
                  <a:outerShdw blurRad="38100" dist="38100" dir="2700000" algn="tl">
                    <a:srgbClr val="FFFFFF"/>
                  </a:outerShdw>
                </a:effectLst>
                <a:latin typeface="Arial" charset="0"/>
              </a:rPr>
              <a:t>	</a:t>
            </a:r>
            <a:r>
              <a:rPr lang="en-US" sz="2200" dirty="0">
                <a:solidFill>
                  <a:schemeClr val="bg1">
                    <a:lumMod val="75000"/>
                    <a:lumOff val="25000"/>
                  </a:schemeClr>
                </a:solidFill>
                <a:latin typeface="Arial" charset="0"/>
              </a:rPr>
              <a:t>-</a:t>
            </a:r>
            <a:r>
              <a:rPr lang="en-US" sz="2200" dirty="0" smtClean="0">
                <a:solidFill>
                  <a:schemeClr val="bg1">
                    <a:lumMod val="75000"/>
                    <a:lumOff val="25000"/>
                  </a:schemeClr>
                </a:solidFill>
                <a:latin typeface="Arial" charset="0"/>
              </a:rPr>
              <a:t>18.1% </a:t>
            </a:r>
            <a:r>
              <a:rPr lang="en-US" sz="2200" dirty="0">
                <a:solidFill>
                  <a:schemeClr val="bg1">
                    <a:lumMod val="75000"/>
                    <a:lumOff val="25000"/>
                  </a:schemeClr>
                </a:solidFill>
                <a:latin typeface="Arial" charset="0"/>
              </a:rPr>
              <a:t>(7)</a:t>
            </a:r>
            <a:r>
              <a:rPr lang="en-US" sz="2200" dirty="0">
                <a:latin typeface="Arial" charset="0"/>
              </a:rPr>
              <a:t>	</a:t>
            </a:r>
            <a:r>
              <a:rPr lang="en-US" sz="2200" dirty="0" smtClean="0">
                <a:solidFill>
                  <a:srgbClr val="008000"/>
                </a:solidFill>
                <a:latin typeface="Arial" charset="0"/>
              </a:rPr>
              <a:t>$23,671</a:t>
            </a:r>
            <a:r>
              <a:rPr lang="en-US" sz="2200" dirty="0" smtClean="0">
                <a:solidFill>
                  <a:srgbClr val="008000"/>
                </a:solidFill>
              </a:rPr>
              <a:t>  </a:t>
            </a:r>
            <a:r>
              <a:rPr lang="en-US" sz="2200" dirty="0" smtClean="0">
                <a:solidFill>
                  <a:srgbClr val="008000"/>
                </a:solidFill>
                <a:latin typeface="Arial" charset="0"/>
              </a:rPr>
              <a:t>(&lt;1%)</a:t>
            </a:r>
            <a:endParaRPr lang="en-US" sz="2200" dirty="0">
              <a:latin typeface="Arial" charset="0"/>
            </a:endParaRPr>
          </a:p>
        </p:txBody>
      </p:sp>
      <p:sp>
        <p:nvSpPr>
          <p:cNvPr id="29" name="Rectangle 83"/>
          <p:cNvSpPr>
            <a:spLocks noChangeArrowheads="1"/>
          </p:cNvSpPr>
          <p:nvPr/>
        </p:nvSpPr>
        <p:spPr bwMode="auto">
          <a:xfrm>
            <a:off x="449263" y="2009775"/>
            <a:ext cx="8077200" cy="338138"/>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Drug </a:t>
            </a:r>
            <a:r>
              <a:rPr lang="en-US" sz="2200" dirty="0" err="1">
                <a:solidFill>
                  <a:srgbClr val="000099"/>
                </a:solidFill>
                <a:latin typeface="Arial" charset="0"/>
              </a:rPr>
              <a:t>Tx</a:t>
            </a:r>
            <a:r>
              <a:rPr lang="en-US" sz="2200" dirty="0">
                <a:solidFill>
                  <a:srgbClr val="000099"/>
                </a:solidFill>
                <a:latin typeface="Arial" charset="0"/>
              </a:rPr>
              <a:t> in Prison </a:t>
            </a:r>
            <a:r>
              <a:rPr lang="en-US" sz="1400" dirty="0">
                <a:solidFill>
                  <a:srgbClr val="000099"/>
                </a:solidFill>
                <a:latin typeface="Arial" charset="0"/>
              </a:rPr>
              <a:t>(TC or out-patient)</a:t>
            </a:r>
            <a:r>
              <a:rPr lang="en-US" sz="2200" dirty="0">
                <a:effectLst>
                  <a:outerShdw blurRad="38100" dist="38100" dir="2700000" algn="tl">
                    <a:srgbClr val="FFFFFF"/>
                  </a:outerShdw>
                </a:effectLst>
                <a:latin typeface="Arial" charset="0"/>
              </a:rPr>
              <a:t>	</a:t>
            </a:r>
            <a:r>
              <a:rPr lang="en-US" sz="2200" dirty="0">
                <a:solidFill>
                  <a:schemeClr val="bg1">
                    <a:lumMod val="75000"/>
                    <a:lumOff val="25000"/>
                  </a:schemeClr>
                </a:solidFill>
                <a:latin typeface="Arial" charset="0"/>
              </a:rPr>
              <a:t>-</a:t>
            </a:r>
            <a:r>
              <a:rPr lang="en-US" sz="2200" dirty="0" smtClean="0">
                <a:solidFill>
                  <a:schemeClr val="bg1">
                    <a:lumMod val="75000"/>
                    <a:lumOff val="25000"/>
                  </a:schemeClr>
                </a:solidFill>
                <a:latin typeface="Arial" charset="0"/>
              </a:rPr>
              <a:t>5.4% </a:t>
            </a:r>
            <a:r>
              <a:rPr lang="en-US" sz="2200" dirty="0">
                <a:solidFill>
                  <a:schemeClr val="bg1">
                    <a:lumMod val="75000"/>
                    <a:lumOff val="25000"/>
                  </a:schemeClr>
                </a:solidFill>
                <a:latin typeface="Arial" charset="0"/>
              </a:rPr>
              <a:t>(20)</a:t>
            </a:r>
            <a:r>
              <a:rPr lang="en-US" sz="2200" dirty="0">
                <a:solidFill>
                  <a:srgbClr val="008000"/>
                </a:solidFill>
                <a:latin typeface="Arial" charset="0"/>
              </a:rPr>
              <a:t>	 </a:t>
            </a:r>
            <a:r>
              <a:rPr lang="en-US" sz="2200" dirty="0" smtClean="0">
                <a:solidFill>
                  <a:srgbClr val="008000"/>
                </a:solidFill>
                <a:latin typeface="Arial" charset="0"/>
              </a:rPr>
              <a:t>$6,371  (6%)</a:t>
            </a:r>
            <a:endParaRPr lang="en-US" sz="2200" dirty="0">
              <a:solidFill>
                <a:srgbClr val="008000"/>
              </a:solidFill>
              <a:latin typeface="Arial" charset="0"/>
            </a:endParaRPr>
          </a:p>
        </p:txBody>
      </p:sp>
      <p:grpSp>
        <p:nvGrpSpPr>
          <p:cNvPr id="30" name="Group 84"/>
          <p:cNvGrpSpPr>
            <a:grpSpLocks/>
          </p:cNvGrpSpPr>
          <p:nvPr/>
        </p:nvGrpSpPr>
        <p:grpSpPr bwMode="auto">
          <a:xfrm>
            <a:off x="9326563" y="3246438"/>
            <a:ext cx="7962900" cy="4114800"/>
            <a:chOff x="5976" y="1920"/>
            <a:chExt cx="5016" cy="2784"/>
          </a:xfrm>
        </p:grpSpPr>
        <p:sp>
          <p:nvSpPr>
            <p:cNvPr id="31" name="Rectangle 85"/>
            <p:cNvSpPr>
              <a:spLocks noChangeArrowheads="1"/>
            </p:cNvSpPr>
            <p:nvPr/>
          </p:nvSpPr>
          <p:spPr bwMode="auto">
            <a:xfrm>
              <a:off x="5994" y="1953"/>
              <a:ext cx="4998" cy="2751"/>
            </a:xfrm>
            <a:prstGeom prst="rect">
              <a:avLst/>
            </a:prstGeom>
            <a:solidFill>
              <a:srgbClr val="333333"/>
            </a:solidFill>
            <a:ln w="9525" algn="ctr">
              <a:noFill/>
              <a:miter lim="800000"/>
              <a:headEnd/>
              <a:tailEnd/>
            </a:ln>
          </p:spPr>
          <p:txBody>
            <a:bodyPr wrap="none" anchor="ctr"/>
            <a:lstStyle/>
            <a:p>
              <a:pPr algn="ctr" eaLnBrk="0" hangingPunct="0"/>
              <a:endParaRPr lang="en-US"/>
            </a:p>
          </p:txBody>
        </p:sp>
        <p:sp>
          <p:nvSpPr>
            <p:cNvPr id="32" name="Rectangle 86"/>
            <p:cNvSpPr>
              <a:spLocks noChangeArrowheads="1"/>
            </p:cNvSpPr>
            <p:nvPr/>
          </p:nvSpPr>
          <p:spPr bwMode="auto">
            <a:xfrm>
              <a:off x="5976" y="1920"/>
              <a:ext cx="4986" cy="2754"/>
            </a:xfrm>
            <a:prstGeom prst="rect">
              <a:avLst/>
            </a:prstGeom>
            <a:solidFill>
              <a:srgbClr val="C0C0C0"/>
            </a:solidFill>
            <a:ln w="9525" algn="ctr">
              <a:noFill/>
              <a:miter lim="800000"/>
              <a:headEnd/>
              <a:tailEnd/>
            </a:ln>
          </p:spPr>
          <p:txBody>
            <a:bodyPr wrap="none" anchor="ctr"/>
            <a:lstStyle/>
            <a:p>
              <a:pPr algn="ctr" eaLnBrk="0" hangingPunct="0"/>
              <a:endParaRPr lang="en-US"/>
            </a:p>
          </p:txBody>
        </p:sp>
        <p:sp>
          <p:nvSpPr>
            <p:cNvPr id="33" name="Text Box 87"/>
            <p:cNvSpPr txBox="1">
              <a:spLocks noChangeArrowheads="1"/>
            </p:cNvSpPr>
            <p:nvPr/>
          </p:nvSpPr>
          <p:spPr bwMode="auto">
            <a:xfrm>
              <a:off x="6624" y="1920"/>
              <a:ext cx="3648" cy="309"/>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grpSp>
      <p:sp>
        <p:nvSpPr>
          <p:cNvPr id="34" name="Rectangle 88"/>
          <p:cNvSpPr>
            <a:spLocks noChangeArrowheads="1"/>
          </p:cNvSpPr>
          <p:nvPr/>
        </p:nvSpPr>
        <p:spPr bwMode="auto">
          <a:xfrm>
            <a:off x="9402763" y="3246438"/>
            <a:ext cx="7886700" cy="4047262"/>
          </a:xfrm>
          <a:prstGeom prst="rect">
            <a:avLst/>
          </a:prstGeom>
          <a:noFill/>
          <a:ln w="9525">
            <a:noFill/>
            <a:miter lim="800000"/>
            <a:headEnd/>
            <a:tailEnd/>
          </a:ln>
        </p:spPr>
        <p:txBody>
          <a:bodyPr tIns="0" bIns="0">
            <a:spAutoFit/>
          </a:bodyPr>
          <a:lstStyle/>
          <a:p>
            <a:pPr marL="342900" indent="-342900" algn="ctr">
              <a:tabLst>
                <a:tab pos="342900" algn="l"/>
                <a:tab pos="3263900" algn="l"/>
                <a:tab pos="4914900" algn="l"/>
              </a:tabLst>
            </a:pPr>
            <a:endParaRPr lang="en-US" sz="200" dirty="0"/>
          </a:p>
          <a:p>
            <a:pPr marL="342900" indent="-342900" algn="ctr">
              <a:tabLst>
                <a:tab pos="342900" algn="l"/>
                <a:tab pos="3263900" algn="l"/>
                <a:tab pos="4914900" algn="l"/>
              </a:tabLst>
            </a:pPr>
            <a:endParaRPr lang="en-US" sz="800" i="1" u="sng" dirty="0">
              <a:solidFill>
                <a:srgbClr val="008000"/>
              </a:solidFill>
            </a:endParaRPr>
          </a:p>
          <a:p>
            <a:pPr marL="342900" indent="-342900">
              <a:buFontTx/>
              <a:buChar char="•"/>
              <a:tabLst>
                <a:tab pos="342900" algn="l"/>
                <a:tab pos="3263900" algn="l"/>
                <a:tab pos="4914900" algn="l"/>
              </a:tabLst>
            </a:pPr>
            <a:r>
              <a:rPr lang="en-US" sz="1800" dirty="0">
                <a:solidFill>
                  <a:srgbClr val="3333FF"/>
                </a:solidFill>
              </a:rPr>
              <a:t>We located and </a:t>
            </a:r>
            <a:r>
              <a:rPr lang="en-US" sz="1800" dirty="0" smtClean="0">
                <a:solidFill>
                  <a:srgbClr val="3333FF"/>
                </a:solidFill>
              </a:rPr>
              <a:t>meta-analyzed </a:t>
            </a:r>
            <a:r>
              <a:rPr lang="en-US" sz="1800" dirty="0" smtClean="0">
                <a:solidFill>
                  <a:srgbClr val="FF3300"/>
                </a:solidFill>
              </a:rPr>
              <a:t>67</a:t>
            </a:r>
            <a:r>
              <a:rPr lang="en-US" sz="1800" dirty="0" smtClean="0">
                <a:solidFill>
                  <a:srgbClr val="008000"/>
                </a:solidFill>
              </a:rPr>
              <a:t> </a:t>
            </a:r>
            <a:r>
              <a:rPr lang="en-US" sz="1800" dirty="0">
                <a:solidFill>
                  <a:srgbClr val="3333FF"/>
                </a:solidFill>
              </a:rPr>
              <a:t>rigorous drug court outcome evaluations conducted in the United States. </a:t>
            </a:r>
          </a:p>
          <a:p>
            <a:pPr marL="342900" indent="-342900">
              <a:tabLst>
                <a:tab pos="342900" algn="l"/>
                <a:tab pos="3263900" algn="l"/>
                <a:tab pos="4914900" algn="l"/>
              </a:tabLst>
            </a:pPr>
            <a:r>
              <a:rPr lang="en-US" sz="500" dirty="0">
                <a:solidFill>
                  <a:srgbClr val="3333FF"/>
                </a:solidFill>
              </a:rPr>
              <a:t> </a:t>
            </a:r>
          </a:p>
          <a:p>
            <a:pPr marL="342900" indent="-342900">
              <a:buFontTx/>
              <a:buChar char="•"/>
              <a:tabLst>
                <a:tab pos="342900" algn="l"/>
                <a:tab pos="3263900" algn="l"/>
                <a:tab pos="4914900" algn="l"/>
              </a:tabLst>
            </a:pPr>
            <a:r>
              <a:rPr lang="en-US" sz="1800" dirty="0">
                <a:solidFill>
                  <a:srgbClr val="3333FF"/>
                </a:solidFill>
              </a:rPr>
              <a:t>On average they reduced recidivism rates </a:t>
            </a:r>
            <a:r>
              <a:rPr lang="en-US" sz="1800" dirty="0" smtClean="0">
                <a:solidFill>
                  <a:srgbClr val="FF3300"/>
                </a:solidFill>
              </a:rPr>
              <a:t>9</a:t>
            </a:r>
            <a:r>
              <a:rPr lang="en-US" sz="1800" dirty="0" smtClean="0">
                <a:solidFill>
                  <a:srgbClr val="3333FF"/>
                </a:solidFill>
              </a:rPr>
              <a:t> </a:t>
            </a:r>
            <a:r>
              <a:rPr lang="en-US" sz="1800" dirty="0">
                <a:solidFill>
                  <a:srgbClr val="3333FF"/>
                </a:solidFill>
              </a:rPr>
              <a:t>percent.</a:t>
            </a:r>
          </a:p>
          <a:p>
            <a:pPr marL="342900" indent="-342900" algn="ctr">
              <a:tabLst>
                <a:tab pos="342900" algn="l"/>
                <a:tab pos="3263900" algn="l"/>
                <a:tab pos="4914900" algn="l"/>
              </a:tabLst>
            </a:pPr>
            <a:endParaRPr lang="en-US" sz="200" i="1" u="sng" dirty="0">
              <a:solidFill>
                <a:srgbClr val="3333FF"/>
              </a:solidFill>
            </a:endParaRPr>
          </a:p>
          <a:p>
            <a:pPr marL="749300" lvl="1">
              <a:tabLst>
                <a:tab pos="342900" algn="l"/>
                <a:tab pos="3263900" algn="l"/>
                <a:tab pos="4914900" algn="l"/>
              </a:tabLst>
            </a:pPr>
            <a:r>
              <a:rPr lang="en-US" sz="1600" i="1" u="sng" dirty="0">
                <a:solidFill>
                  <a:srgbClr val="FF3300"/>
                </a:solidFill>
              </a:rPr>
              <a:t>Without</a:t>
            </a:r>
            <a:r>
              <a:rPr lang="en-US" sz="1600" dirty="0">
                <a:solidFill>
                  <a:srgbClr val="FF3300"/>
                </a:solidFill>
              </a:rPr>
              <a:t> </a:t>
            </a:r>
            <a:r>
              <a:rPr lang="en-US" sz="1600" dirty="0">
                <a:solidFill>
                  <a:srgbClr val="5F5F5F"/>
                </a:solidFill>
              </a:rPr>
              <a:t>drug court, an offender has a</a:t>
            </a:r>
            <a:r>
              <a:rPr lang="en-US" sz="1600" dirty="0">
                <a:solidFill>
                  <a:srgbClr val="008000"/>
                </a:solidFill>
              </a:rPr>
              <a:t> </a:t>
            </a:r>
            <a:r>
              <a:rPr lang="en-US" sz="1600" u="sng" dirty="0">
                <a:solidFill>
                  <a:srgbClr val="FF3300"/>
                </a:solidFill>
              </a:rPr>
              <a:t>58%</a:t>
            </a:r>
            <a:r>
              <a:rPr lang="en-US" sz="1600" dirty="0">
                <a:solidFill>
                  <a:srgbClr val="008000"/>
                </a:solidFill>
              </a:rPr>
              <a:t> </a:t>
            </a:r>
            <a:r>
              <a:rPr lang="en-US" sz="1600" dirty="0">
                <a:solidFill>
                  <a:srgbClr val="5F5F5F"/>
                </a:solidFill>
              </a:rPr>
              <a:t>chance of being reconvicted for a new felony or misdemeanor after 13 years;</a:t>
            </a:r>
            <a:r>
              <a:rPr lang="en-US" sz="1600" dirty="0">
                <a:solidFill>
                  <a:srgbClr val="008000"/>
                </a:solidFill>
              </a:rPr>
              <a:t>  </a:t>
            </a:r>
          </a:p>
          <a:p>
            <a:pPr marL="749300" lvl="1">
              <a:tabLst>
                <a:tab pos="342900" algn="l"/>
                <a:tab pos="3263900" algn="l"/>
                <a:tab pos="4914900" algn="l"/>
              </a:tabLst>
            </a:pPr>
            <a:r>
              <a:rPr lang="en-US" sz="1600" i="1" u="sng" dirty="0">
                <a:solidFill>
                  <a:srgbClr val="FF3300"/>
                </a:solidFill>
              </a:rPr>
              <a:t>With</a:t>
            </a:r>
            <a:r>
              <a:rPr lang="en-US" sz="1600" dirty="0">
                <a:solidFill>
                  <a:srgbClr val="3333FF"/>
                </a:solidFill>
              </a:rPr>
              <a:t> </a:t>
            </a:r>
            <a:r>
              <a:rPr lang="en-US" sz="1600" dirty="0">
                <a:solidFill>
                  <a:srgbClr val="5F5F5F"/>
                </a:solidFill>
              </a:rPr>
              <a:t>drug court, the odds drop to about</a:t>
            </a:r>
            <a:r>
              <a:rPr lang="en-US" sz="1600" dirty="0">
                <a:solidFill>
                  <a:srgbClr val="008000"/>
                </a:solidFill>
              </a:rPr>
              <a:t> </a:t>
            </a:r>
            <a:r>
              <a:rPr lang="en-US" sz="1600" u="sng" dirty="0" smtClean="0">
                <a:solidFill>
                  <a:srgbClr val="FF3300"/>
                </a:solidFill>
              </a:rPr>
              <a:t>53%.</a:t>
            </a:r>
            <a:r>
              <a:rPr lang="en-US" sz="1600" dirty="0" smtClean="0">
                <a:solidFill>
                  <a:srgbClr val="008000"/>
                </a:solidFill>
              </a:rPr>
              <a:t>  </a:t>
            </a:r>
            <a:endParaRPr lang="en-US" sz="1600" dirty="0">
              <a:solidFill>
                <a:srgbClr val="008000"/>
              </a:solidFill>
            </a:endParaRPr>
          </a:p>
          <a:p>
            <a:pPr marL="342900" indent="-342900">
              <a:tabLst>
                <a:tab pos="342900" algn="l"/>
                <a:tab pos="3263900" algn="l"/>
                <a:tab pos="4914900" algn="l"/>
              </a:tabLst>
            </a:pPr>
            <a:endParaRPr lang="en-US" sz="500" dirty="0">
              <a:solidFill>
                <a:srgbClr val="008000"/>
              </a:solidFill>
            </a:endParaRPr>
          </a:p>
          <a:p>
            <a:pPr marL="342900" indent="-342900">
              <a:buFontTx/>
              <a:buChar char="•"/>
              <a:tabLst>
                <a:tab pos="342900" algn="l"/>
                <a:tab pos="3263900" algn="l"/>
                <a:tab pos="4914900" algn="l"/>
              </a:tabLst>
            </a:pPr>
            <a:r>
              <a:rPr lang="en-US" sz="1800" dirty="0">
                <a:solidFill>
                  <a:srgbClr val="3333FF"/>
                </a:solidFill>
              </a:rPr>
              <a:t>The reduced recidivism </a:t>
            </a:r>
            <a:r>
              <a:rPr lang="en-US" sz="1800" dirty="0" smtClean="0">
                <a:solidFill>
                  <a:srgbClr val="3333FF"/>
                </a:solidFill>
              </a:rPr>
              <a:t>yields </a:t>
            </a:r>
            <a:r>
              <a:rPr lang="en-US" sz="1800" dirty="0">
                <a:solidFill>
                  <a:srgbClr val="3333FF"/>
                </a:solidFill>
              </a:rPr>
              <a:t>a NET gain of</a:t>
            </a:r>
            <a:r>
              <a:rPr lang="en-US" sz="1800" dirty="0">
                <a:solidFill>
                  <a:srgbClr val="008000"/>
                </a:solidFill>
              </a:rPr>
              <a:t> </a:t>
            </a:r>
            <a:r>
              <a:rPr lang="en-US" sz="1800" dirty="0" smtClean="0">
                <a:solidFill>
                  <a:srgbClr val="FF3300"/>
                </a:solidFill>
              </a:rPr>
              <a:t>$3,717</a:t>
            </a:r>
            <a:r>
              <a:rPr lang="en-US" sz="1800" dirty="0" smtClean="0">
                <a:solidFill>
                  <a:srgbClr val="008000"/>
                </a:solidFill>
              </a:rPr>
              <a:t> </a:t>
            </a:r>
            <a:r>
              <a:rPr lang="en-US" sz="1800" dirty="0">
                <a:solidFill>
                  <a:srgbClr val="3333FF"/>
                </a:solidFill>
              </a:rPr>
              <a:t>per </a:t>
            </a:r>
            <a:r>
              <a:rPr lang="en-US" sz="1800" dirty="0" smtClean="0">
                <a:solidFill>
                  <a:srgbClr val="3333FF"/>
                </a:solidFill>
              </a:rPr>
              <a:t>participant. </a:t>
            </a:r>
            <a:endParaRPr lang="en-US" sz="1800" dirty="0">
              <a:solidFill>
                <a:srgbClr val="3333FF"/>
              </a:solidFill>
            </a:endParaRPr>
          </a:p>
          <a:p>
            <a:pPr marL="749300" lvl="1">
              <a:tabLst>
                <a:tab pos="342900" algn="l"/>
                <a:tab pos="3263900" algn="l"/>
                <a:tab pos="4914900" algn="l"/>
              </a:tabLst>
            </a:pPr>
            <a:r>
              <a:rPr lang="en-US" sz="1600" dirty="0">
                <a:solidFill>
                  <a:srgbClr val="5F5F5F"/>
                </a:solidFill>
              </a:rPr>
              <a:t>We estimate drug courts cost</a:t>
            </a:r>
            <a:r>
              <a:rPr lang="en-US" sz="1600" dirty="0">
                <a:solidFill>
                  <a:srgbClr val="3333FF"/>
                </a:solidFill>
              </a:rPr>
              <a:t> </a:t>
            </a:r>
            <a:r>
              <a:rPr lang="en-US" sz="1600" dirty="0">
                <a:solidFill>
                  <a:srgbClr val="FF3300"/>
                </a:solidFill>
              </a:rPr>
              <a:t>$</a:t>
            </a:r>
            <a:r>
              <a:rPr lang="en-US" sz="1600" dirty="0" smtClean="0">
                <a:solidFill>
                  <a:srgbClr val="FF3300"/>
                </a:solidFill>
              </a:rPr>
              <a:t>4,634</a:t>
            </a:r>
            <a:r>
              <a:rPr lang="en-US" sz="1600" dirty="0" smtClean="0">
                <a:solidFill>
                  <a:srgbClr val="3333FF"/>
                </a:solidFill>
              </a:rPr>
              <a:t> </a:t>
            </a:r>
            <a:r>
              <a:rPr lang="en-US" sz="1600" dirty="0">
                <a:solidFill>
                  <a:srgbClr val="5F5F5F"/>
                </a:solidFill>
              </a:rPr>
              <a:t>more per person than regular court processing (court costs, treatment); benefits of reduced recidivism total</a:t>
            </a:r>
            <a:r>
              <a:rPr lang="en-US" sz="1600" dirty="0">
                <a:solidFill>
                  <a:srgbClr val="3333FF"/>
                </a:solidFill>
              </a:rPr>
              <a:t> </a:t>
            </a:r>
            <a:r>
              <a:rPr lang="en-US" sz="1600" dirty="0" smtClean="0">
                <a:solidFill>
                  <a:srgbClr val="FF3300"/>
                </a:solidFill>
              </a:rPr>
              <a:t>$8,351</a:t>
            </a:r>
            <a:r>
              <a:rPr lang="en-US" sz="1600" dirty="0" smtClean="0">
                <a:solidFill>
                  <a:srgbClr val="5F5F5F"/>
                </a:solidFill>
              </a:rPr>
              <a:t> </a:t>
            </a:r>
            <a:r>
              <a:rPr lang="en-US" sz="1600" dirty="0">
                <a:solidFill>
                  <a:srgbClr val="5F5F5F"/>
                </a:solidFill>
              </a:rPr>
              <a:t>to</a:t>
            </a:r>
            <a:r>
              <a:rPr lang="en-US" sz="1600" dirty="0">
                <a:solidFill>
                  <a:srgbClr val="3333FF"/>
                </a:solidFill>
              </a:rPr>
              <a:t> </a:t>
            </a:r>
            <a:r>
              <a:rPr lang="en-US" sz="1600" dirty="0">
                <a:solidFill>
                  <a:srgbClr val="008000"/>
                </a:solidFill>
              </a:rPr>
              <a:t>taxpayers</a:t>
            </a:r>
            <a:r>
              <a:rPr lang="en-US" sz="1600" dirty="0">
                <a:solidFill>
                  <a:srgbClr val="3333FF"/>
                </a:solidFill>
              </a:rPr>
              <a:t> </a:t>
            </a:r>
            <a:r>
              <a:rPr lang="en-US" sz="1600" dirty="0">
                <a:solidFill>
                  <a:srgbClr val="5F5F5F"/>
                </a:solidFill>
              </a:rPr>
              <a:t>(lower criminal justice costs) and</a:t>
            </a:r>
            <a:r>
              <a:rPr lang="en-US" sz="1600" dirty="0">
                <a:solidFill>
                  <a:srgbClr val="3333FF"/>
                </a:solidFill>
              </a:rPr>
              <a:t> </a:t>
            </a:r>
            <a:r>
              <a:rPr lang="en-US" sz="1600" dirty="0">
                <a:solidFill>
                  <a:srgbClr val="008000"/>
                </a:solidFill>
              </a:rPr>
              <a:t>crime victims</a:t>
            </a:r>
            <a:r>
              <a:rPr lang="en-US" sz="1600" dirty="0">
                <a:solidFill>
                  <a:srgbClr val="3333FF"/>
                </a:solidFill>
              </a:rPr>
              <a:t> </a:t>
            </a:r>
            <a:r>
              <a:rPr lang="en-US" sz="1600" dirty="0">
                <a:solidFill>
                  <a:srgbClr val="5F5F5F"/>
                </a:solidFill>
              </a:rPr>
              <a:t>(reduced victimization</a:t>
            </a:r>
            <a:r>
              <a:rPr lang="en-US" sz="1600" dirty="0" smtClean="0">
                <a:solidFill>
                  <a:srgbClr val="5F5F5F"/>
                </a:solidFill>
              </a:rPr>
              <a:t>).  A benefit-to-cost ratio of $1.80</a:t>
            </a:r>
          </a:p>
          <a:p>
            <a:pPr marL="749300" lvl="1">
              <a:tabLst>
                <a:tab pos="342900" algn="l"/>
                <a:tab pos="3263900" algn="l"/>
                <a:tab pos="4914900" algn="l"/>
              </a:tabLst>
            </a:pPr>
            <a:endParaRPr lang="en-US" sz="500" dirty="0" smtClean="0">
              <a:solidFill>
                <a:srgbClr val="5F5F5F"/>
              </a:solidFill>
            </a:endParaRPr>
          </a:p>
          <a:p>
            <a:pPr marL="342900" indent="-342900">
              <a:buFontTx/>
              <a:buChar char="•"/>
              <a:tabLst>
                <a:tab pos="342900" algn="l"/>
                <a:tab pos="3263900" algn="l"/>
                <a:tab pos="4914900" algn="l"/>
              </a:tabLst>
            </a:pPr>
            <a:r>
              <a:rPr lang="en-US" sz="1800" dirty="0" smtClean="0">
                <a:solidFill>
                  <a:srgbClr val="3333FF"/>
                </a:solidFill>
              </a:rPr>
              <a:t>Risk:  About </a:t>
            </a:r>
            <a:r>
              <a:rPr lang="en-US" sz="1600" dirty="0" smtClean="0">
                <a:solidFill>
                  <a:srgbClr val="FF3300"/>
                </a:solidFill>
              </a:rPr>
              <a:t>2% </a:t>
            </a:r>
            <a:r>
              <a:rPr lang="en-US" sz="1800" dirty="0" smtClean="0">
                <a:solidFill>
                  <a:srgbClr val="3333FF"/>
                </a:solidFill>
              </a:rPr>
              <a:t>of the time costs will exceed benefits. </a:t>
            </a:r>
          </a:p>
          <a:p>
            <a:pPr marL="749300" lvl="1">
              <a:tabLst>
                <a:tab pos="342900" algn="l"/>
                <a:tab pos="3263900" algn="l"/>
                <a:tab pos="4914900" algn="l"/>
              </a:tabLst>
            </a:pPr>
            <a:r>
              <a:rPr lang="en-US" sz="1600" dirty="0" smtClean="0">
                <a:solidFill>
                  <a:srgbClr val="5F5F5F"/>
                </a:solidFill>
              </a:rPr>
              <a:t>We ran the model 5,000 times testing the expected bottom line for the known or estimated risk and uncertainty in our findings.</a:t>
            </a:r>
            <a:endParaRPr lang="en-US" sz="1600" dirty="0">
              <a:solidFill>
                <a:srgbClr val="5F5F5F"/>
              </a:solidFill>
            </a:endParaRPr>
          </a:p>
          <a:p>
            <a:pPr marL="342900" indent="-342900" algn="ctr">
              <a:tabLst>
                <a:tab pos="342900" algn="l"/>
                <a:tab pos="3263900" algn="l"/>
                <a:tab pos="4914900" algn="l"/>
              </a:tabLst>
            </a:pPr>
            <a:endParaRPr lang="en-US" sz="200" dirty="0">
              <a:solidFill>
                <a:srgbClr val="5F5F5F"/>
              </a:solidFill>
            </a:endParaRPr>
          </a:p>
        </p:txBody>
      </p:sp>
      <p:sp>
        <p:nvSpPr>
          <p:cNvPr id="35" name="Line 89"/>
          <p:cNvSpPr>
            <a:spLocks noChangeShapeType="1"/>
          </p:cNvSpPr>
          <p:nvPr/>
        </p:nvSpPr>
        <p:spPr bwMode="auto">
          <a:xfrm flipH="1">
            <a:off x="9974263" y="1341438"/>
            <a:ext cx="838200" cy="533400"/>
          </a:xfrm>
          <a:prstGeom prst="line">
            <a:avLst/>
          </a:prstGeom>
          <a:noFill/>
          <a:ln w="63500">
            <a:solidFill>
              <a:srgbClr val="FF0000"/>
            </a:solidFill>
            <a:round/>
            <a:headEnd/>
            <a:tailEnd type="triangle" w="med" len="med"/>
          </a:ln>
        </p:spPr>
        <p:txBody>
          <a:bodyPr/>
          <a:lstStyle/>
          <a:p>
            <a:endParaRPr lang="en-US"/>
          </a:p>
        </p:txBody>
      </p:sp>
      <p:sp>
        <p:nvSpPr>
          <p:cNvPr id="36" name="Line 90"/>
          <p:cNvSpPr>
            <a:spLocks noChangeShapeType="1"/>
          </p:cNvSpPr>
          <p:nvPr/>
        </p:nvSpPr>
        <p:spPr bwMode="auto">
          <a:xfrm>
            <a:off x="10210800" y="1219200"/>
            <a:ext cx="304800" cy="1066800"/>
          </a:xfrm>
          <a:prstGeom prst="line">
            <a:avLst/>
          </a:prstGeom>
          <a:noFill/>
          <a:ln w="63500">
            <a:solidFill>
              <a:srgbClr val="FF0000"/>
            </a:solidFill>
            <a:round/>
            <a:headEnd/>
            <a:tailEnd type="triangle" w="med" len="med"/>
          </a:ln>
        </p:spPr>
        <p:txBody>
          <a:bodyPr/>
          <a:lstStyle/>
          <a:p>
            <a:endParaRPr lang="en-US"/>
          </a:p>
        </p:txBody>
      </p:sp>
      <p:sp>
        <p:nvSpPr>
          <p:cNvPr id="37" name="Line 91"/>
          <p:cNvSpPr>
            <a:spLocks noChangeShapeType="1"/>
          </p:cNvSpPr>
          <p:nvPr/>
        </p:nvSpPr>
        <p:spPr bwMode="auto">
          <a:xfrm flipH="1">
            <a:off x="10515600" y="533400"/>
            <a:ext cx="990600" cy="2209800"/>
          </a:xfrm>
          <a:prstGeom prst="line">
            <a:avLst/>
          </a:prstGeom>
          <a:noFill/>
          <a:ln w="63500">
            <a:solidFill>
              <a:srgbClr val="FF0000"/>
            </a:solidFill>
            <a:round/>
            <a:headEnd/>
            <a:tailEnd type="triangle" w="med" len="med"/>
          </a:ln>
        </p:spPr>
        <p:txBody>
          <a:bodyPr/>
          <a:lstStyle/>
          <a:p>
            <a:endParaRPr lang="en-US"/>
          </a:p>
        </p:txBody>
      </p:sp>
      <p:sp>
        <p:nvSpPr>
          <p:cNvPr id="38" name="Rectangle 92"/>
          <p:cNvSpPr>
            <a:spLocks noChangeArrowheads="1"/>
          </p:cNvSpPr>
          <p:nvPr/>
        </p:nvSpPr>
        <p:spPr bwMode="auto">
          <a:xfrm>
            <a:off x="449263" y="-2057400"/>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315200" algn="dec"/>
                <a:tab pos="7778750" algn="l"/>
              </a:tabLst>
              <a:defRPr/>
            </a:pPr>
            <a:r>
              <a:rPr lang="en-US" sz="2200" dirty="0">
                <a:solidFill>
                  <a:srgbClr val="000099"/>
                </a:solidFill>
                <a:latin typeface="Arial" charset="0"/>
              </a:rPr>
              <a:t> Restorative Justice </a:t>
            </a:r>
            <a:r>
              <a:rPr lang="en-US" sz="1400" dirty="0">
                <a:solidFill>
                  <a:srgbClr val="000099"/>
                </a:solidFill>
                <a:latin typeface="Arial" charset="0"/>
              </a:rPr>
              <a:t>(low risk)</a:t>
            </a:r>
            <a:r>
              <a:rPr lang="en-US" sz="2200" dirty="0">
                <a:effectLst>
                  <a:outerShdw blurRad="38100" dist="38100" dir="2700000" algn="tl">
                    <a:srgbClr val="FFFFFF"/>
                  </a:outerShdw>
                </a:effectLst>
                <a:latin typeface="Arial" charset="0"/>
              </a:rPr>
              <a:t>	</a:t>
            </a:r>
            <a:r>
              <a:rPr lang="en-US" sz="2200" dirty="0">
                <a:solidFill>
                  <a:schemeClr val="bg1">
                    <a:lumMod val="75000"/>
                    <a:lumOff val="25000"/>
                  </a:schemeClr>
                </a:solidFill>
                <a:latin typeface="Arial" charset="0"/>
              </a:rPr>
              <a:t>-8.7% (21)</a:t>
            </a:r>
            <a:r>
              <a:rPr lang="en-US" sz="2200" dirty="0">
                <a:latin typeface="Arial" charset="0"/>
              </a:rPr>
              <a:t>	</a:t>
            </a:r>
            <a:r>
              <a:rPr lang="en-US" sz="2200" dirty="0">
                <a:solidFill>
                  <a:srgbClr val="008000"/>
                </a:solidFill>
                <a:latin typeface="Arial" charset="0"/>
              </a:rPr>
              <a:t>$7,067</a:t>
            </a:r>
            <a:endParaRPr lang="en-US" sz="2200" dirty="0">
              <a:latin typeface="Arial" charset="0"/>
            </a:endParaRPr>
          </a:p>
        </p:txBody>
      </p:sp>
      <p:sp>
        <p:nvSpPr>
          <p:cNvPr id="39" name="Rectangle 94"/>
          <p:cNvSpPr>
            <a:spLocks noChangeArrowheads="1"/>
          </p:cNvSpPr>
          <p:nvPr/>
        </p:nvSpPr>
        <p:spPr bwMode="auto">
          <a:xfrm>
            <a:off x="449263" y="4691063"/>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Family Int. Transitions</a:t>
            </a:r>
            <a:r>
              <a:rPr lang="en-US" sz="2200" dirty="0">
                <a:effectLst>
                  <a:outerShdw blurRad="38100" dist="38100" dir="2700000" algn="tl">
                    <a:srgbClr val="FFFFFF"/>
                  </a:outerShdw>
                </a:effectLst>
                <a:latin typeface="Arial" charset="0"/>
              </a:rPr>
              <a:t>	</a:t>
            </a:r>
            <a:r>
              <a:rPr lang="en-US" sz="2200" dirty="0">
                <a:solidFill>
                  <a:schemeClr val="bg1">
                    <a:lumMod val="75000"/>
                    <a:lumOff val="25000"/>
                  </a:schemeClr>
                </a:solidFill>
                <a:latin typeface="Arial" charset="0"/>
              </a:rPr>
              <a:t>-</a:t>
            </a:r>
            <a:r>
              <a:rPr lang="en-US" sz="2200" dirty="0" smtClean="0">
                <a:solidFill>
                  <a:schemeClr val="bg1">
                    <a:lumMod val="75000"/>
                    <a:lumOff val="25000"/>
                  </a:schemeClr>
                </a:solidFill>
                <a:latin typeface="Arial" charset="0"/>
              </a:rPr>
              <a:t>15.3% </a:t>
            </a:r>
            <a:r>
              <a:rPr lang="en-US" sz="2200" dirty="0">
                <a:solidFill>
                  <a:schemeClr val="bg1">
                    <a:lumMod val="75000"/>
                    <a:lumOff val="25000"/>
                  </a:schemeClr>
                </a:solidFill>
                <a:latin typeface="Arial" charset="0"/>
              </a:rPr>
              <a:t>(1)</a:t>
            </a:r>
            <a:r>
              <a:rPr lang="en-US" sz="2200" dirty="0">
                <a:latin typeface="Arial" charset="0"/>
              </a:rPr>
              <a:t>	</a:t>
            </a:r>
            <a:r>
              <a:rPr lang="en-US" sz="2200" dirty="0" smtClean="0">
                <a:solidFill>
                  <a:srgbClr val="008000"/>
                </a:solidFill>
                <a:latin typeface="Arial" charset="0"/>
              </a:rPr>
              <a:t>$37,101  </a:t>
            </a:r>
            <a:r>
              <a:rPr lang="en-US" sz="2200" b="0" dirty="0" smtClean="0">
                <a:solidFill>
                  <a:srgbClr val="008000"/>
                </a:solidFill>
                <a:latin typeface="Arial" charset="0"/>
              </a:rPr>
              <a:t>(n/a)</a:t>
            </a:r>
            <a:endParaRPr lang="en-US" sz="2200" b="0" dirty="0">
              <a:latin typeface="Arial" charset="0"/>
            </a:endParaRPr>
          </a:p>
        </p:txBody>
      </p:sp>
      <p:sp>
        <p:nvSpPr>
          <p:cNvPr id="40" name="Rectangle 95"/>
          <p:cNvSpPr>
            <a:spLocks noChangeArrowheads="1"/>
          </p:cNvSpPr>
          <p:nvPr/>
        </p:nvSpPr>
        <p:spPr bwMode="auto">
          <a:xfrm>
            <a:off x="454025" y="5029200"/>
            <a:ext cx="8077200" cy="338137"/>
          </a:xfrm>
          <a:prstGeom prst="rect">
            <a:avLst/>
          </a:prstGeom>
          <a:solidFill>
            <a:srgbClr val="DDDDDD"/>
          </a:solidFill>
          <a:ln w="9525" algn="ctr">
            <a:noFill/>
            <a:miter lim="800000"/>
            <a:headEnd/>
            <a:tailEnd/>
          </a:ln>
          <a:effectLst/>
        </p:spPr>
        <p:txBody>
          <a:bodyPr lIns="0" tIns="0" rIns="0" bIns="0">
            <a:spAutoFit/>
          </a:bodyPr>
          <a:lstStyle/>
          <a:p>
            <a:pPr eaLnBrk="0" hangingPunct="0">
              <a:tabLst>
                <a:tab pos="4521200" algn="dec"/>
                <a:tab pos="7089775" algn="dec"/>
                <a:tab pos="7778750" algn="l"/>
              </a:tabLst>
              <a:defRPr/>
            </a:pPr>
            <a:r>
              <a:rPr lang="en-US" sz="2200" dirty="0">
                <a:solidFill>
                  <a:srgbClr val="000099"/>
                </a:solidFill>
                <a:latin typeface="Arial" charset="0"/>
              </a:rPr>
              <a:t> MDT Foster Care</a:t>
            </a:r>
            <a:r>
              <a:rPr lang="en-US" sz="2200" dirty="0">
                <a:effectLst>
                  <a:outerShdw blurRad="38100" dist="38100" dir="2700000" algn="tl">
                    <a:srgbClr val="FFFFFF"/>
                  </a:outerShdw>
                </a:effectLst>
                <a:latin typeface="Arial" charset="0"/>
              </a:rPr>
              <a:t>	</a:t>
            </a:r>
            <a:r>
              <a:rPr lang="en-US" sz="2200" dirty="0" smtClean="0">
                <a:solidFill>
                  <a:schemeClr val="bg1">
                    <a:lumMod val="75000"/>
                    <a:lumOff val="25000"/>
                  </a:schemeClr>
                </a:solidFill>
                <a:latin typeface="Arial" charset="0"/>
              </a:rPr>
              <a:t>-17.9% </a:t>
            </a:r>
            <a:r>
              <a:rPr lang="en-US" sz="2200" dirty="0">
                <a:solidFill>
                  <a:schemeClr val="bg1">
                    <a:lumMod val="75000"/>
                    <a:lumOff val="25000"/>
                  </a:schemeClr>
                </a:solidFill>
                <a:latin typeface="Arial" charset="0"/>
              </a:rPr>
              <a:t>(3)</a:t>
            </a:r>
            <a:r>
              <a:rPr lang="en-US" sz="2200" dirty="0">
                <a:latin typeface="Arial" charset="0"/>
              </a:rPr>
              <a:t>	</a:t>
            </a:r>
            <a:r>
              <a:rPr lang="en-US" sz="2200" dirty="0" smtClean="0">
                <a:solidFill>
                  <a:srgbClr val="008000"/>
                </a:solidFill>
                <a:latin typeface="Arial" charset="0"/>
              </a:rPr>
              <a:t>$38,904  </a:t>
            </a:r>
            <a:r>
              <a:rPr lang="en-US" sz="2200" b="0" dirty="0" smtClean="0">
                <a:solidFill>
                  <a:srgbClr val="008000"/>
                </a:solidFill>
                <a:latin typeface="Arial" charset="0"/>
              </a:rPr>
              <a:t>(n/a)</a:t>
            </a:r>
            <a:endParaRPr lang="en-US" sz="2200" b="0" dirty="0">
              <a:latin typeface="Arial" charset="0"/>
            </a:endParaRPr>
          </a:p>
        </p:txBody>
      </p:sp>
      <p:sp>
        <p:nvSpPr>
          <p:cNvPr id="42" name="Line 91"/>
          <p:cNvSpPr>
            <a:spLocks noChangeShapeType="1"/>
          </p:cNvSpPr>
          <p:nvPr/>
        </p:nvSpPr>
        <p:spPr bwMode="auto">
          <a:xfrm flipH="1">
            <a:off x="11658600" y="685800"/>
            <a:ext cx="3048000" cy="3505200"/>
          </a:xfrm>
          <a:prstGeom prst="line">
            <a:avLst/>
          </a:prstGeom>
          <a:noFill/>
          <a:ln w="63500">
            <a:solidFill>
              <a:srgbClr val="FF0000"/>
            </a:solidFill>
            <a:round/>
            <a:headEnd/>
            <a:tailEnd type="triangle" w="med" len="med"/>
          </a:ln>
        </p:spPr>
        <p:txBody>
          <a:bodyPr/>
          <a:lstStyle/>
          <a:p>
            <a:endParaRPr lang="en-US"/>
          </a:p>
        </p:txBody>
      </p:sp>
      <p:sp>
        <p:nvSpPr>
          <p:cNvPr id="43" name="Rectangle 76"/>
          <p:cNvSpPr>
            <a:spLocks noChangeArrowheads="1"/>
          </p:cNvSpPr>
          <p:nvPr/>
        </p:nvSpPr>
        <p:spPr bwMode="auto">
          <a:xfrm>
            <a:off x="457200" y="609600"/>
            <a:ext cx="4133850" cy="338554"/>
          </a:xfrm>
          <a:prstGeom prst="rect">
            <a:avLst/>
          </a:prstGeom>
          <a:noFill/>
          <a:ln w="9525">
            <a:noFill/>
            <a:miter lim="800000"/>
            <a:headEnd/>
            <a:tailEnd/>
          </a:ln>
        </p:spPr>
        <p:txBody>
          <a:bodyPr wrap="square" lIns="0" tIns="0" rIns="0" bIns="0">
            <a:spAutoFit/>
          </a:bodyPr>
          <a:lstStyle/>
          <a:p>
            <a:pPr eaLnBrk="0" hangingPunct="0">
              <a:tabLst>
                <a:tab pos="4279900" algn="dec"/>
                <a:tab pos="6281738" algn="dec"/>
                <a:tab pos="7778750" algn="l"/>
              </a:tabLst>
            </a:pPr>
            <a:r>
              <a:rPr lang="en-US" sz="2200" dirty="0" smtClean="0">
                <a:solidFill>
                  <a:srgbClr val="006600"/>
                </a:solidFill>
              </a:rPr>
              <a:t>What Works to Reduce Crime?</a:t>
            </a:r>
            <a:endParaRPr lang="en-US" sz="2200" dirty="0">
              <a:solidFill>
                <a:srgbClr val="006600"/>
              </a:solidFill>
            </a:endParaRPr>
          </a:p>
        </p:txBody>
      </p:sp>
      <p:sp>
        <p:nvSpPr>
          <p:cNvPr id="44" name="TextBox 43"/>
          <p:cNvSpPr txBox="1"/>
          <p:nvPr/>
        </p:nvSpPr>
        <p:spPr>
          <a:xfrm>
            <a:off x="457200" y="6477000"/>
            <a:ext cx="7696200" cy="307777"/>
          </a:xfrm>
          <a:prstGeom prst="rect">
            <a:avLst/>
          </a:prstGeom>
          <a:noFill/>
        </p:spPr>
        <p:txBody>
          <a:bodyPr wrap="square" rtlCol="0">
            <a:spAutoFit/>
          </a:bodyPr>
          <a:lstStyle/>
          <a:p>
            <a:r>
              <a:rPr lang="en-US" sz="1400" b="0" dirty="0" smtClean="0"/>
              <a:t>* Programs have other monetized non-crime benefits; only crime-related benefits reported here.</a:t>
            </a:r>
            <a:endParaRPr lang="en-US" sz="1400" b="0" dirty="0"/>
          </a:p>
        </p:txBody>
      </p:sp>
      <p:sp>
        <p:nvSpPr>
          <p:cNvPr id="45" name="Rectangle 76"/>
          <p:cNvSpPr>
            <a:spLocks noChangeArrowheads="1"/>
          </p:cNvSpPr>
          <p:nvPr/>
        </p:nvSpPr>
        <p:spPr bwMode="auto">
          <a:xfrm>
            <a:off x="3124200" y="915829"/>
            <a:ext cx="1752600" cy="246221"/>
          </a:xfrm>
          <a:prstGeom prst="rect">
            <a:avLst/>
          </a:prstGeom>
          <a:noFill/>
          <a:ln w="9525">
            <a:noFill/>
            <a:miter lim="800000"/>
            <a:headEnd/>
            <a:tailEnd/>
          </a:ln>
        </p:spPr>
        <p:txBody>
          <a:bodyPr wrap="square" lIns="0" tIns="0" rIns="0" bIns="0">
            <a:spAutoFit/>
          </a:bodyPr>
          <a:lstStyle/>
          <a:p>
            <a:pPr eaLnBrk="0" hangingPunct="0">
              <a:tabLst>
                <a:tab pos="4279900" algn="dec"/>
                <a:tab pos="6281738" algn="dec"/>
                <a:tab pos="7778750" algn="l"/>
              </a:tabLst>
            </a:pPr>
            <a:r>
              <a:rPr lang="en-US" sz="1600" dirty="0" smtClean="0">
                <a:solidFill>
                  <a:schemeClr val="bg1"/>
                </a:solidFill>
              </a:rPr>
              <a:t>(Draft Update)</a:t>
            </a:r>
            <a:endParaRPr lang="en-US" sz="1600" dirty="0">
              <a:solidFill>
                <a:schemeClr val="bg1"/>
              </a:solidFill>
            </a:endParaRPr>
          </a:p>
        </p:txBody>
      </p:sp>
      <p:sp>
        <p:nvSpPr>
          <p:cNvPr id="46" name="Rectangle 67"/>
          <p:cNvSpPr>
            <a:spLocks noChangeArrowheads="1"/>
          </p:cNvSpPr>
          <p:nvPr/>
        </p:nvSpPr>
        <p:spPr bwMode="auto">
          <a:xfrm>
            <a:off x="6019800" y="5438001"/>
            <a:ext cx="2590800" cy="276999"/>
          </a:xfrm>
          <a:prstGeom prst="rect">
            <a:avLst/>
          </a:prstGeom>
          <a:noFill/>
          <a:ln w="9525">
            <a:noFill/>
            <a:miter lim="800000"/>
            <a:headEnd/>
            <a:tailEnd/>
          </a:ln>
        </p:spPr>
        <p:txBody>
          <a:bodyPr wrap="square" lIns="0" tIns="0" rIns="0" bIns="0">
            <a:spAutoFit/>
          </a:bodyPr>
          <a:lstStyle/>
          <a:p>
            <a:pPr algn="ctr" eaLnBrk="0" hangingPunct="0"/>
            <a:r>
              <a:rPr lang="en-US" sz="1800" dirty="0" smtClean="0">
                <a:solidFill>
                  <a:srgbClr val="0000FF"/>
                </a:solidFill>
              </a:rPr>
              <a:t>Crime Benefits Shown*</a:t>
            </a:r>
            <a:endParaRPr lang="en-US" sz="1600" b="0" u="sng" dirty="0">
              <a:solidFill>
                <a:srgbClr val="0000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checkerboard(across)">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10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nodeType="clickEffect">
                                  <p:stCondLst>
                                    <p:cond delay="0"/>
                                  </p:stCondLst>
                                  <p:childTnLst>
                                    <p:animMotion origin="layout" path="M 3.33333E-6 -3.46821E-7 L -0.97292 -0.17757 " pathEditMode="relative" rAng="0" ptsTypes="AA">
                                      <p:cBhvr>
                                        <p:cTn id="34" dur="1000" fill="hold"/>
                                        <p:tgtEl>
                                          <p:spTgt spid="30"/>
                                        </p:tgtEl>
                                        <p:attrNameLst>
                                          <p:attrName>ppt_x</p:attrName>
                                          <p:attrName>ppt_y</p:attrName>
                                        </p:attrNameLst>
                                      </p:cBhvr>
                                      <p:rCtr x="-486" y="-89"/>
                                    </p:animMotion>
                                  </p:childTnLst>
                                </p:cTn>
                              </p:par>
                              <p:par>
                                <p:cTn id="35" presetID="35" presetClass="path" presetSubtype="0" accel="50000" decel="50000" fill="hold" grpId="0" nodeType="withEffect">
                                  <p:stCondLst>
                                    <p:cond delay="0"/>
                                  </p:stCondLst>
                                  <p:childTnLst>
                                    <p:animMotion origin="layout" path="M 3.33333E-6 -4.39306E-6 L -0.97292 -0.18057 " pathEditMode="relative" rAng="0" ptsTypes="AA">
                                      <p:cBhvr>
                                        <p:cTn id="36" dur="1000" fill="hold"/>
                                        <p:tgtEl>
                                          <p:spTgt spid="34">
                                            <p:txEl>
                                              <p:pRg st="2" end="2"/>
                                            </p:txEl>
                                          </p:spTgt>
                                        </p:tgtEl>
                                        <p:attrNameLst>
                                          <p:attrName>ppt_x</p:attrName>
                                          <p:attrName>ppt_y</p:attrName>
                                        </p:attrNameLst>
                                      </p:cBhvr>
                                      <p:rCtr x="-486" y="-90"/>
                                    </p:animMotion>
                                  </p:childTnLst>
                                  <p:subTnLst>
                                    <p:animClr>
                                      <p:cBhvr override="childStyle">
                                        <p:cTn dur="1" fill="hold" display="0" masterRel="nextClick" afterEffect="1"/>
                                        <p:tgtEl>
                                          <p:spTgt spid="34">
                                            <p:txEl>
                                              <p:pRg st="2" end="2"/>
                                            </p:txEl>
                                          </p:spTgt>
                                        </p:tgtEl>
                                        <p:attrNameLst>
                                          <p:attrName>ppt_c</p:attrName>
                                        </p:attrNameLst>
                                      </p:cBhvr>
                                      <p:to>
                                        <a:srgbClr val="969696"/>
                                      </p:to>
                                    </p:animClr>
                                  </p:subTnLst>
                                </p:cTn>
                              </p:par>
                              <p:par>
                                <p:cTn id="37" presetID="35" presetClass="path" presetSubtype="0" accel="50000" decel="50000" fill="hold" grpId="0" nodeType="withEffect">
                                  <p:stCondLst>
                                    <p:cond delay="0"/>
                                  </p:stCondLst>
                                  <p:childTnLst>
                                    <p:animMotion origin="layout" path="M 0.0 -2.71676E-6 L -0.57917 0.04994 " pathEditMode="relative" rAng="0" ptsTypes="AA">
                                      <p:cBhvr>
                                        <p:cTn id="38" dur="1000" fill="hold"/>
                                        <p:tgtEl>
                                          <p:spTgt spid="35"/>
                                        </p:tgtEl>
                                        <p:attrNameLst>
                                          <p:attrName>ppt_x</p:attrName>
                                          <p:attrName>ppt_y</p:attrName>
                                        </p:attrNameLst>
                                      </p:cBhvr>
                                      <p:rCtr x="-290" y="25"/>
                                    </p:animMotion>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35" presetClass="path" presetSubtype="0" accel="50000" decel="50000" fill="hold" grpId="0" nodeType="clickEffect">
                                  <p:stCondLst>
                                    <p:cond delay="0"/>
                                  </p:stCondLst>
                                  <p:childTnLst>
                                    <p:animMotion origin="layout" path="M 3.33333E-6 -4.39306E-6 L -0.97292 -0.18057 " pathEditMode="relative" rAng="0" ptsTypes="AA">
                                      <p:cBhvr>
                                        <p:cTn id="42" dur="1000" fill="hold"/>
                                        <p:tgtEl>
                                          <p:spTgt spid="34">
                                            <p:txEl>
                                              <p:pRg st="4" end="4"/>
                                            </p:txEl>
                                          </p:spTgt>
                                        </p:tgtEl>
                                        <p:attrNameLst>
                                          <p:attrName>ppt_x</p:attrName>
                                          <p:attrName>ppt_y</p:attrName>
                                        </p:attrNameLst>
                                      </p:cBhvr>
                                      <p:rCtr x="-486" y="-90"/>
                                    </p:animMotion>
                                  </p:childTnLst>
                                  <p:subTnLst>
                                    <p:animClr>
                                      <p:cBhvr override="childStyle">
                                        <p:cTn dur="1" fill="hold" display="0" masterRel="nextClick" afterEffect="1"/>
                                        <p:tgtEl>
                                          <p:spTgt spid="34">
                                            <p:txEl>
                                              <p:pRg st="4" end="4"/>
                                            </p:txEl>
                                          </p:spTgt>
                                        </p:tgtEl>
                                        <p:attrNameLst>
                                          <p:attrName>ppt_c</p:attrName>
                                        </p:attrNameLst>
                                      </p:cBhvr>
                                      <p:to>
                                        <a:srgbClr val="969696"/>
                                      </p:to>
                                    </p:animClr>
                                  </p:subTnLst>
                                </p:cTn>
                              </p:par>
                              <p:par>
                                <p:cTn id="43" presetID="35" presetClass="path" presetSubtype="0" accel="50000" decel="50000" fill="hold" grpId="0" nodeType="withEffect">
                                  <p:stCondLst>
                                    <p:cond delay="0"/>
                                  </p:stCondLst>
                                  <p:childTnLst>
                                    <p:animMotion origin="layout" path="M 3.33333E-6 -4.39306E-6 L -0.97292 -0.18057 " pathEditMode="relative" rAng="0" ptsTypes="AA">
                                      <p:cBhvr>
                                        <p:cTn id="44" dur="1000" fill="hold"/>
                                        <p:tgtEl>
                                          <p:spTgt spid="34">
                                            <p:txEl>
                                              <p:pRg st="6" end="6"/>
                                            </p:txEl>
                                          </p:spTgt>
                                        </p:tgtEl>
                                        <p:attrNameLst>
                                          <p:attrName>ppt_x</p:attrName>
                                          <p:attrName>ppt_y</p:attrName>
                                        </p:attrNameLst>
                                      </p:cBhvr>
                                      <p:rCtr x="-486" y="-90"/>
                                    </p:animMotion>
                                  </p:childTnLst>
                                  <p:subTnLst>
                                    <p:animClr>
                                      <p:cBhvr override="childStyle">
                                        <p:cTn dur="1" fill="hold" display="0" masterRel="nextClick" afterEffect="1"/>
                                        <p:tgtEl>
                                          <p:spTgt spid="34">
                                            <p:txEl>
                                              <p:pRg st="6" end="6"/>
                                            </p:txEl>
                                          </p:spTgt>
                                        </p:tgtEl>
                                        <p:attrNameLst>
                                          <p:attrName>ppt_c</p:attrName>
                                        </p:attrNameLst>
                                      </p:cBhvr>
                                      <p:to>
                                        <a:srgbClr val="969696"/>
                                      </p:to>
                                    </p:animClr>
                                  </p:subTnLst>
                                </p:cTn>
                              </p:par>
                              <p:par>
                                <p:cTn id="45" presetID="35" presetClass="path" presetSubtype="0" accel="50000" decel="50000" fill="hold" grpId="0" nodeType="withEffect">
                                  <p:stCondLst>
                                    <p:cond delay="0"/>
                                  </p:stCondLst>
                                  <p:childTnLst>
                                    <p:animMotion origin="layout" path="M 3.33333E-6 -4.39306E-6 L -0.97292 -0.18057 " pathEditMode="relative" rAng="0" ptsTypes="AA">
                                      <p:cBhvr>
                                        <p:cTn id="46" dur="1000" fill="hold"/>
                                        <p:tgtEl>
                                          <p:spTgt spid="34">
                                            <p:txEl>
                                              <p:pRg st="7" end="7"/>
                                            </p:txEl>
                                          </p:spTgt>
                                        </p:tgtEl>
                                        <p:attrNameLst>
                                          <p:attrName>ppt_x</p:attrName>
                                          <p:attrName>ppt_y</p:attrName>
                                        </p:attrNameLst>
                                      </p:cBhvr>
                                      <p:rCtr x="-486" y="-90"/>
                                    </p:animMotion>
                                  </p:childTnLst>
                                  <p:subTnLst>
                                    <p:animClr>
                                      <p:cBhvr override="childStyle">
                                        <p:cTn dur="1" fill="hold" display="0" masterRel="nextClick" afterEffect="1"/>
                                        <p:tgtEl>
                                          <p:spTgt spid="34">
                                            <p:txEl>
                                              <p:pRg st="7" end="7"/>
                                            </p:txEl>
                                          </p:spTgt>
                                        </p:tgtEl>
                                        <p:attrNameLst>
                                          <p:attrName>ppt_c</p:attrName>
                                        </p:attrNameLst>
                                      </p:cBhvr>
                                      <p:to>
                                        <a:srgbClr val="969696"/>
                                      </p:to>
                                    </p:animClr>
                                  </p:subTnLst>
                                </p:cTn>
                              </p:par>
                              <p:par>
                                <p:cTn id="47" presetID="35" presetClass="path" presetSubtype="0" accel="50000" decel="50000" fill="hold" grpId="0" nodeType="withEffect">
                                  <p:stCondLst>
                                    <p:cond delay="0"/>
                                  </p:stCondLst>
                                  <p:childTnLst>
                                    <p:animMotion origin="layout" path="M -3.33333E-6 2.22222E-6 L -0.54583 0.07639 " pathEditMode="relative" rAng="0" ptsTypes="AA">
                                      <p:cBhvr>
                                        <p:cTn id="48" dur="1000" fill="hold"/>
                                        <p:tgtEl>
                                          <p:spTgt spid="36"/>
                                        </p:tgtEl>
                                        <p:attrNameLst>
                                          <p:attrName>ppt_x</p:attrName>
                                          <p:attrName>ppt_y</p:attrName>
                                        </p:attrNameLst>
                                      </p:cBhvr>
                                      <p:rCtr x="-273" y="38"/>
                                    </p:animMotion>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35" presetClass="path" presetSubtype="0" accel="50000" decel="50000" fill="hold" grpId="0" nodeType="clickEffect">
                                  <p:stCondLst>
                                    <p:cond delay="0"/>
                                  </p:stCondLst>
                                  <p:childTnLst>
                                    <p:animMotion origin="layout" path="M 3.33333E-6 -4.39306E-6 L -0.97292 -0.18057 " pathEditMode="relative" rAng="0" ptsTypes="AA">
                                      <p:cBhvr>
                                        <p:cTn id="52" dur="1000" fill="hold"/>
                                        <p:tgtEl>
                                          <p:spTgt spid="34">
                                            <p:txEl>
                                              <p:pRg st="9" end="9"/>
                                            </p:txEl>
                                          </p:spTgt>
                                        </p:tgtEl>
                                        <p:attrNameLst>
                                          <p:attrName>ppt_x</p:attrName>
                                          <p:attrName>ppt_y</p:attrName>
                                        </p:attrNameLst>
                                      </p:cBhvr>
                                      <p:rCtr x="-486" y="-90"/>
                                    </p:animMotion>
                                  </p:childTnLst>
                                  <p:subTnLst>
                                    <p:animClr>
                                      <p:cBhvr override="childStyle">
                                        <p:cTn dur="1" fill="hold" display="0" masterRel="nextClick" afterEffect="1"/>
                                        <p:tgtEl>
                                          <p:spTgt spid="34">
                                            <p:txEl>
                                              <p:pRg st="9" end="9"/>
                                            </p:txEl>
                                          </p:spTgt>
                                        </p:tgtEl>
                                        <p:attrNameLst>
                                          <p:attrName>ppt_c</p:attrName>
                                        </p:attrNameLst>
                                      </p:cBhvr>
                                      <p:to>
                                        <a:srgbClr val="969696"/>
                                      </p:to>
                                    </p:animClr>
                                  </p:subTnLst>
                                </p:cTn>
                              </p:par>
                              <p:par>
                                <p:cTn id="53" presetID="35" presetClass="path" presetSubtype="0" accel="50000" decel="50000" fill="hold" grpId="0" nodeType="withEffect">
                                  <p:stCondLst>
                                    <p:cond delay="0"/>
                                  </p:stCondLst>
                                  <p:childTnLst>
                                    <p:animMotion origin="layout" path="M 3.33333E-6 -4.39306E-6 L -0.97292 -0.18057 " pathEditMode="relative" rAng="0" ptsTypes="AA">
                                      <p:cBhvr>
                                        <p:cTn id="54" dur="1000" fill="hold"/>
                                        <p:tgtEl>
                                          <p:spTgt spid="34">
                                            <p:txEl>
                                              <p:pRg st="10" end="10"/>
                                            </p:txEl>
                                          </p:spTgt>
                                        </p:tgtEl>
                                        <p:attrNameLst>
                                          <p:attrName>ppt_x</p:attrName>
                                          <p:attrName>ppt_y</p:attrName>
                                        </p:attrNameLst>
                                      </p:cBhvr>
                                      <p:rCtr x="-486" y="-90"/>
                                    </p:animMotion>
                                  </p:childTnLst>
                                  <p:subTnLst>
                                    <p:animClr>
                                      <p:cBhvr override="childStyle">
                                        <p:cTn dur="1" fill="hold" display="0" masterRel="nextClick" afterEffect="1"/>
                                        <p:tgtEl>
                                          <p:spTgt spid="34">
                                            <p:txEl>
                                              <p:pRg st="10" end="10"/>
                                            </p:txEl>
                                          </p:spTgt>
                                        </p:tgtEl>
                                        <p:attrNameLst>
                                          <p:attrName>ppt_c</p:attrName>
                                        </p:attrNameLst>
                                      </p:cBhvr>
                                      <p:to>
                                        <a:srgbClr val="969696"/>
                                      </p:to>
                                    </p:animClr>
                                  </p:subTnLst>
                                </p:cTn>
                              </p:par>
                              <p:par>
                                <p:cTn id="55" presetID="35" presetClass="path" presetSubtype="0" accel="50000" decel="50000" fill="hold" grpId="0" nodeType="withEffect">
                                  <p:stCondLst>
                                    <p:cond delay="0"/>
                                  </p:stCondLst>
                                  <p:childTnLst>
                                    <p:animMotion origin="layout" path="M 3.33333E-6 3.3526E-6 L -0.4717 0.16647 " pathEditMode="relative" rAng="0" ptsTypes="AA">
                                      <p:cBhvr>
                                        <p:cTn id="56" dur="1000" fill="hold"/>
                                        <p:tgtEl>
                                          <p:spTgt spid="37"/>
                                        </p:tgtEl>
                                        <p:attrNameLst>
                                          <p:attrName>ppt_x</p:attrName>
                                          <p:attrName>ppt_y</p:attrName>
                                        </p:attrNameLst>
                                      </p:cBhvr>
                                      <p:rCtr x="-236" y="83"/>
                                    </p:animMotion>
                                  </p:childTnLst>
                                  <p:subTnLst>
                                    <p:set>
                                      <p:cBhvr override="childStyle">
                                        <p:cTn dur="1" fill="hold" display="0" masterRel="nextClick" afterEffect="1"/>
                                        <p:tgtEl>
                                          <p:spTgt spid="37"/>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35" presetClass="path" presetSubtype="0" accel="50000" decel="50000" fill="hold" grpId="0" nodeType="clickEffect">
                                  <p:stCondLst>
                                    <p:cond delay="0"/>
                                  </p:stCondLst>
                                  <p:childTnLst>
                                    <p:animMotion origin="layout" path="M 3.33333E-6 -4.39306E-6 L -0.97292 -0.18057 " pathEditMode="relative" rAng="0" ptsTypes="AA">
                                      <p:cBhvr>
                                        <p:cTn id="60" dur="1000" fill="hold"/>
                                        <p:tgtEl>
                                          <p:spTgt spid="34">
                                            <p:txEl>
                                              <p:pRg st="12" end="12"/>
                                            </p:txEl>
                                          </p:spTgt>
                                        </p:tgtEl>
                                        <p:attrNameLst>
                                          <p:attrName>ppt_x</p:attrName>
                                          <p:attrName>ppt_y</p:attrName>
                                        </p:attrNameLst>
                                      </p:cBhvr>
                                      <p:rCtr x="-486" y="-90"/>
                                    </p:animMotion>
                                  </p:childTnLst>
                                </p:cTn>
                              </p:par>
                              <p:par>
                                <p:cTn id="61" presetID="35" presetClass="path" presetSubtype="0" accel="50000" decel="50000" fill="hold" grpId="0" nodeType="withEffect">
                                  <p:stCondLst>
                                    <p:cond delay="0"/>
                                  </p:stCondLst>
                                  <p:childTnLst>
                                    <p:animMotion origin="layout" path="M 3.33333E-6 -4.39306E-6 L -0.97292 -0.18057 " pathEditMode="relative" rAng="0" ptsTypes="AA">
                                      <p:cBhvr>
                                        <p:cTn id="62" dur="1000" fill="hold"/>
                                        <p:tgtEl>
                                          <p:spTgt spid="34">
                                            <p:txEl>
                                              <p:pRg st="13" end="13"/>
                                            </p:txEl>
                                          </p:spTgt>
                                        </p:tgtEl>
                                        <p:attrNameLst>
                                          <p:attrName>ppt_x</p:attrName>
                                          <p:attrName>ppt_y</p:attrName>
                                        </p:attrNameLst>
                                      </p:cBhvr>
                                      <p:rCtr x="-486" y="-90"/>
                                    </p:animMotion>
                                  </p:childTnLst>
                                </p:cTn>
                              </p:par>
                              <p:par>
                                <p:cTn id="63" presetID="35" presetClass="path" presetSubtype="0" accel="50000" decel="50000" fill="hold" grpId="0" nodeType="withEffect">
                                  <p:stCondLst>
                                    <p:cond delay="0"/>
                                  </p:stCondLst>
                                  <p:childTnLst>
                                    <p:animMotion origin="layout" path="M 3.33333E-6 -0.09993 L -0.75834 0.15545 " pathEditMode="relative" rAng="0" ptsTypes="AA">
                                      <p:cBhvr>
                                        <p:cTn id="64" dur="1000" fill="hold"/>
                                        <p:tgtEl>
                                          <p:spTgt spid="42"/>
                                        </p:tgtEl>
                                        <p:attrNameLst>
                                          <p:attrName>ppt_x</p:attrName>
                                          <p:attrName>ppt_y</p:attrName>
                                        </p:attrNameLst>
                                      </p:cBhvr>
                                      <p:rCtr x="-379" y="128"/>
                                    </p:animMotion>
                                  </p:childTnLst>
                                  <p:subTnLst>
                                    <p:set>
                                      <p:cBhvr override="childStyle">
                                        <p:cTn dur="1" fill="hold" display="0" masterRel="nextClick" afterEffect="1"/>
                                        <p:tgtEl>
                                          <p:spTgt spid="42"/>
                                        </p:tgtEl>
                                        <p:attrNameLst>
                                          <p:attrName>style.visibility</p:attrName>
                                        </p:attrNameLst>
                                      </p:cBhvr>
                                      <p:to>
                                        <p:strVal val="hidden"/>
                                      </p:to>
                                    </p:set>
                                  </p:subTnLst>
                                </p:cTn>
                              </p:par>
                            </p:childTnLst>
                          </p:cTn>
                        </p:par>
                      </p:childTnLst>
                    </p:cTn>
                  </p:par>
                  <p:par>
                    <p:cTn id="65" fill="hold">
                      <p:stCondLst>
                        <p:cond delay="indefinite"/>
                      </p:stCondLst>
                      <p:childTnLst>
                        <p:par>
                          <p:cTn id="66" fill="hold">
                            <p:stCondLst>
                              <p:cond delay="0"/>
                            </p:stCondLst>
                            <p:childTnLst>
                              <p:par>
                                <p:cTn id="67" presetID="9" presetClass="exit" presetSubtype="0" fill="hold" nodeType="clickEffect">
                                  <p:stCondLst>
                                    <p:cond delay="0"/>
                                  </p:stCondLst>
                                  <p:childTnLst>
                                    <p:animEffect transition="out" filter="dissolve">
                                      <p:cBhvr>
                                        <p:cTn id="68" dur="500"/>
                                        <p:tgtEl>
                                          <p:spTgt spid="30"/>
                                        </p:tgtEl>
                                      </p:cBhvr>
                                    </p:animEffect>
                                    <p:set>
                                      <p:cBhvr>
                                        <p:cTn id="69" dur="1" fill="hold">
                                          <p:stCondLst>
                                            <p:cond delay="499"/>
                                          </p:stCondLst>
                                        </p:cTn>
                                        <p:tgtEl>
                                          <p:spTgt spid="30"/>
                                        </p:tgtEl>
                                        <p:attrNameLst>
                                          <p:attrName>style.visibility</p:attrName>
                                        </p:attrNameLst>
                                      </p:cBhvr>
                                      <p:to>
                                        <p:strVal val="hidden"/>
                                      </p:to>
                                    </p:set>
                                  </p:childTnLst>
                                </p:cTn>
                              </p:par>
                              <p:par>
                                <p:cTn id="70" presetID="9" presetClass="exit" presetSubtype="0" fill="hold" grpId="1" nodeType="withEffect">
                                  <p:stCondLst>
                                    <p:cond delay="0"/>
                                  </p:stCondLst>
                                  <p:childTnLst>
                                    <p:animEffect transition="out" filter="dissolve">
                                      <p:cBhvr>
                                        <p:cTn id="71" dur="500"/>
                                        <p:tgtEl>
                                          <p:spTgt spid="34">
                                            <p:txEl>
                                              <p:pRg st="2" end="2"/>
                                            </p:txEl>
                                          </p:spTgt>
                                        </p:tgtEl>
                                      </p:cBhvr>
                                    </p:animEffect>
                                    <p:set>
                                      <p:cBhvr>
                                        <p:cTn id="72" dur="1" fill="hold">
                                          <p:stCondLst>
                                            <p:cond delay="499"/>
                                          </p:stCondLst>
                                        </p:cTn>
                                        <p:tgtEl>
                                          <p:spTgt spid="34">
                                            <p:txEl>
                                              <p:pRg st="2" end="2"/>
                                            </p:txEl>
                                          </p:spTgt>
                                        </p:tgtEl>
                                        <p:attrNameLst>
                                          <p:attrName>style.visibility</p:attrName>
                                        </p:attrNameLst>
                                      </p:cBhvr>
                                      <p:to>
                                        <p:strVal val="hidden"/>
                                      </p:to>
                                    </p:set>
                                  </p:childTnLst>
                                </p:cTn>
                              </p:par>
                              <p:par>
                                <p:cTn id="73" presetID="9" presetClass="exit" presetSubtype="0" fill="hold" grpId="1" nodeType="withEffect">
                                  <p:stCondLst>
                                    <p:cond delay="0"/>
                                  </p:stCondLst>
                                  <p:childTnLst>
                                    <p:animEffect transition="out" filter="dissolve">
                                      <p:cBhvr>
                                        <p:cTn id="74" dur="500"/>
                                        <p:tgtEl>
                                          <p:spTgt spid="34">
                                            <p:txEl>
                                              <p:pRg st="3" end="3"/>
                                            </p:txEl>
                                          </p:spTgt>
                                        </p:tgtEl>
                                      </p:cBhvr>
                                    </p:animEffect>
                                    <p:set>
                                      <p:cBhvr>
                                        <p:cTn id="75" dur="1" fill="hold">
                                          <p:stCondLst>
                                            <p:cond delay="499"/>
                                          </p:stCondLst>
                                        </p:cTn>
                                        <p:tgtEl>
                                          <p:spTgt spid="34">
                                            <p:txEl>
                                              <p:pRg st="3" end="3"/>
                                            </p:txEl>
                                          </p:spTgt>
                                        </p:tgtEl>
                                        <p:attrNameLst>
                                          <p:attrName>style.visibility</p:attrName>
                                        </p:attrNameLst>
                                      </p:cBhvr>
                                      <p:to>
                                        <p:strVal val="hidden"/>
                                      </p:to>
                                    </p:set>
                                  </p:childTnLst>
                                </p:cTn>
                              </p:par>
                              <p:par>
                                <p:cTn id="76" presetID="9" presetClass="exit" presetSubtype="0" fill="hold" grpId="1" nodeType="withEffect">
                                  <p:stCondLst>
                                    <p:cond delay="0"/>
                                  </p:stCondLst>
                                  <p:childTnLst>
                                    <p:animEffect transition="out" filter="dissolve">
                                      <p:cBhvr>
                                        <p:cTn id="77" dur="500"/>
                                        <p:tgtEl>
                                          <p:spTgt spid="34">
                                            <p:txEl>
                                              <p:pRg st="4" end="4"/>
                                            </p:txEl>
                                          </p:spTgt>
                                        </p:tgtEl>
                                      </p:cBhvr>
                                    </p:animEffect>
                                    <p:set>
                                      <p:cBhvr>
                                        <p:cTn id="78" dur="1" fill="hold">
                                          <p:stCondLst>
                                            <p:cond delay="499"/>
                                          </p:stCondLst>
                                        </p:cTn>
                                        <p:tgtEl>
                                          <p:spTgt spid="34">
                                            <p:txEl>
                                              <p:pRg st="4" end="4"/>
                                            </p:txEl>
                                          </p:spTgt>
                                        </p:tgtEl>
                                        <p:attrNameLst>
                                          <p:attrName>style.visibility</p:attrName>
                                        </p:attrNameLst>
                                      </p:cBhvr>
                                      <p:to>
                                        <p:strVal val="hidden"/>
                                      </p:to>
                                    </p:set>
                                  </p:childTnLst>
                                </p:cTn>
                              </p:par>
                              <p:par>
                                <p:cTn id="79" presetID="9" presetClass="exit" presetSubtype="0" fill="hold" grpId="1" nodeType="withEffect">
                                  <p:stCondLst>
                                    <p:cond delay="0"/>
                                  </p:stCondLst>
                                  <p:childTnLst>
                                    <p:animEffect transition="out" filter="dissolve">
                                      <p:cBhvr>
                                        <p:cTn id="80" dur="500"/>
                                        <p:tgtEl>
                                          <p:spTgt spid="34">
                                            <p:txEl>
                                              <p:pRg st="6" end="6"/>
                                            </p:txEl>
                                          </p:spTgt>
                                        </p:tgtEl>
                                      </p:cBhvr>
                                    </p:animEffect>
                                    <p:set>
                                      <p:cBhvr>
                                        <p:cTn id="81" dur="1" fill="hold">
                                          <p:stCondLst>
                                            <p:cond delay="499"/>
                                          </p:stCondLst>
                                        </p:cTn>
                                        <p:tgtEl>
                                          <p:spTgt spid="34">
                                            <p:txEl>
                                              <p:pRg st="6" end="6"/>
                                            </p:txEl>
                                          </p:spTgt>
                                        </p:tgtEl>
                                        <p:attrNameLst>
                                          <p:attrName>style.visibility</p:attrName>
                                        </p:attrNameLst>
                                      </p:cBhvr>
                                      <p:to>
                                        <p:strVal val="hidden"/>
                                      </p:to>
                                    </p:set>
                                  </p:childTnLst>
                                </p:cTn>
                              </p:par>
                              <p:par>
                                <p:cTn id="82" presetID="9" presetClass="exit" presetSubtype="0" fill="hold" grpId="1" nodeType="withEffect">
                                  <p:stCondLst>
                                    <p:cond delay="0"/>
                                  </p:stCondLst>
                                  <p:childTnLst>
                                    <p:animEffect transition="out" filter="dissolve">
                                      <p:cBhvr>
                                        <p:cTn id="83" dur="500"/>
                                        <p:tgtEl>
                                          <p:spTgt spid="34">
                                            <p:txEl>
                                              <p:pRg st="7" end="7"/>
                                            </p:txEl>
                                          </p:spTgt>
                                        </p:tgtEl>
                                      </p:cBhvr>
                                    </p:animEffect>
                                    <p:set>
                                      <p:cBhvr>
                                        <p:cTn id="84" dur="1" fill="hold">
                                          <p:stCondLst>
                                            <p:cond delay="499"/>
                                          </p:stCondLst>
                                        </p:cTn>
                                        <p:tgtEl>
                                          <p:spTgt spid="34">
                                            <p:txEl>
                                              <p:pRg st="7" end="7"/>
                                            </p:txEl>
                                          </p:spTgt>
                                        </p:tgtEl>
                                        <p:attrNameLst>
                                          <p:attrName>style.visibility</p:attrName>
                                        </p:attrNameLst>
                                      </p:cBhvr>
                                      <p:to>
                                        <p:strVal val="hidden"/>
                                      </p:to>
                                    </p:set>
                                  </p:childTnLst>
                                </p:cTn>
                              </p:par>
                              <p:par>
                                <p:cTn id="85" presetID="9" presetClass="exit" presetSubtype="0" fill="hold" grpId="1" nodeType="withEffect">
                                  <p:stCondLst>
                                    <p:cond delay="0"/>
                                  </p:stCondLst>
                                  <p:childTnLst>
                                    <p:animEffect transition="out" filter="dissolve">
                                      <p:cBhvr>
                                        <p:cTn id="86" dur="500"/>
                                        <p:tgtEl>
                                          <p:spTgt spid="34">
                                            <p:txEl>
                                              <p:pRg st="9" end="9"/>
                                            </p:txEl>
                                          </p:spTgt>
                                        </p:tgtEl>
                                      </p:cBhvr>
                                    </p:animEffect>
                                    <p:set>
                                      <p:cBhvr>
                                        <p:cTn id="87" dur="1" fill="hold">
                                          <p:stCondLst>
                                            <p:cond delay="499"/>
                                          </p:stCondLst>
                                        </p:cTn>
                                        <p:tgtEl>
                                          <p:spTgt spid="34">
                                            <p:txEl>
                                              <p:pRg st="9" end="9"/>
                                            </p:txEl>
                                          </p:spTgt>
                                        </p:tgtEl>
                                        <p:attrNameLst>
                                          <p:attrName>style.visibility</p:attrName>
                                        </p:attrNameLst>
                                      </p:cBhvr>
                                      <p:to>
                                        <p:strVal val="hidden"/>
                                      </p:to>
                                    </p:set>
                                  </p:childTnLst>
                                </p:cTn>
                              </p:par>
                              <p:par>
                                <p:cTn id="88" presetID="9" presetClass="exit" presetSubtype="0" fill="hold" grpId="1" nodeType="withEffect">
                                  <p:stCondLst>
                                    <p:cond delay="0"/>
                                  </p:stCondLst>
                                  <p:childTnLst>
                                    <p:animEffect transition="out" filter="dissolve">
                                      <p:cBhvr>
                                        <p:cTn id="89" dur="500"/>
                                        <p:tgtEl>
                                          <p:spTgt spid="34">
                                            <p:txEl>
                                              <p:pRg st="10" end="10"/>
                                            </p:txEl>
                                          </p:spTgt>
                                        </p:tgtEl>
                                      </p:cBhvr>
                                    </p:animEffect>
                                    <p:set>
                                      <p:cBhvr>
                                        <p:cTn id="90" dur="1" fill="hold">
                                          <p:stCondLst>
                                            <p:cond delay="499"/>
                                          </p:stCondLst>
                                        </p:cTn>
                                        <p:tgtEl>
                                          <p:spTgt spid="34">
                                            <p:txEl>
                                              <p:pRg st="10" end="10"/>
                                            </p:txEl>
                                          </p:spTgt>
                                        </p:tgtEl>
                                        <p:attrNameLst>
                                          <p:attrName>style.visibility</p:attrName>
                                        </p:attrNameLst>
                                      </p:cBhvr>
                                      <p:to>
                                        <p:strVal val="hidden"/>
                                      </p:to>
                                    </p:set>
                                  </p:childTnLst>
                                </p:cTn>
                              </p:par>
                              <p:par>
                                <p:cTn id="91" presetID="9" presetClass="exit" presetSubtype="0" fill="hold" grpId="1" nodeType="withEffect">
                                  <p:stCondLst>
                                    <p:cond delay="0"/>
                                  </p:stCondLst>
                                  <p:childTnLst>
                                    <p:animEffect transition="out" filter="dissolve">
                                      <p:cBhvr>
                                        <p:cTn id="92" dur="500"/>
                                        <p:tgtEl>
                                          <p:spTgt spid="34">
                                            <p:txEl>
                                              <p:pRg st="12" end="12"/>
                                            </p:txEl>
                                          </p:spTgt>
                                        </p:tgtEl>
                                      </p:cBhvr>
                                    </p:animEffect>
                                    <p:set>
                                      <p:cBhvr>
                                        <p:cTn id="93" dur="1" fill="hold">
                                          <p:stCondLst>
                                            <p:cond delay="499"/>
                                          </p:stCondLst>
                                        </p:cTn>
                                        <p:tgtEl>
                                          <p:spTgt spid="34">
                                            <p:txEl>
                                              <p:pRg st="12" end="12"/>
                                            </p:txEl>
                                          </p:spTgt>
                                        </p:tgtEl>
                                        <p:attrNameLst>
                                          <p:attrName>style.visibility</p:attrName>
                                        </p:attrNameLst>
                                      </p:cBhvr>
                                      <p:to>
                                        <p:strVal val="hidden"/>
                                      </p:to>
                                    </p:set>
                                  </p:childTnLst>
                                </p:cTn>
                              </p:par>
                              <p:par>
                                <p:cTn id="94" presetID="9" presetClass="exit" presetSubtype="0" fill="hold" grpId="1" nodeType="withEffect">
                                  <p:stCondLst>
                                    <p:cond delay="0"/>
                                  </p:stCondLst>
                                  <p:childTnLst>
                                    <p:animEffect transition="out" filter="dissolve">
                                      <p:cBhvr>
                                        <p:cTn id="95" dur="500"/>
                                        <p:tgtEl>
                                          <p:spTgt spid="34">
                                            <p:txEl>
                                              <p:pRg st="13" end="13"/>
                                            </p:txEl>
                                          </p:spTgt>
                                        </p:tgtEl>
                                      </p:cBhvr>
                                    </p:animEffect>
                                    <p:set>
                                      <p:cBhvr>
                                        <p:cTn id="96" dur="1" fill="hold">
                                          <p:stCondLst>
                                            <p:cond delay="499"/>
                                          </p:stCondLst>
                                        </p:cTn>
                                        <p:tgtEl>
                                          <p:spTgt spid="34">
                                            <p:txEl>
                                              <p:pRg st="13" end="13"/>
                                            </p:txEl>
                                          </p:spTgt>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17"/>
                                        </p:tgtEl>
                                        <p:attrNameLst>
                                          <p:attrName>style.visibility</p:attrName>
                                        </p:attrNameLst>
                                      </p:cBhvr>
                                      <p:to>
                                        <p:strVal val="visible"/>
                                      </p:to>
                                    </p:set>
                                    <p:animEffect transition="in" filter="wipe(left)">
                                      <p:cBhvr>
                                        <p:cTn id="101" dur="1000"/>
                                        <p:tgtEl>
                                          <p:spTgt spid="17"/>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16"/>
                                        </p:tgtEl>
                                        <p:attrNameLst>
                                          <p:attrName>style.visibility</p:attrName>
                                        </p:attrNameLst>
                                      </p:cBhvr>
                                      <p:to>
                                        <p:strVal val="visible"/>
                                      </p:to>
                                    </p:set>
                                    <p:animEffect transition="in" filter="wipe(left)">
                                      <p:cBhvr>
                                        <p:cTn id="104" dur="1000"/>
                                        <p:tgtEl>
                                          <p:spTgt spid="16"/>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wipe(left)">
                                      <p:cBhvr>
                                        <p:cTn id="107" dur="1000"/>
                                        <p:tgtEl>
                                          <p:spTgt spid="29"/>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18"/>
                                        </p:tgtEl>
                                        <p:attrNameLst>
                                          <p:attrName>style.visibility</p:attrName>
                                        </p:attrNameLst>
                                      </p:cBhvr>
                                      <p:to>
                                        <p:strVal val="visible"/>
                                      </p:to>
                                    </p:set>
                                    <p:animEffect transition="in" filter="wipe(left)">
                                      <p:cBhvr>
                                        <p:cTn id="110" dur="1000"/>
                                        <p:tgtEl>
                                          <p:spTgt spid="1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000"/>
                                        <p:tgtEl>
                                          <p:spTgt spid="19"/>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28"/>
                                        </p:tgtEl>
                                        <p:attrNameLst>
                                          <p:attrName>style.visibility</p:attrName>
                                        </p:attrNameLst>
                                      </p:cBhvr>
                                      <p:to>
                                        <p:strVal val="visible"/>
                                      </p:to>
                                    </p:set>
                                    <p:animEffect transition="in" filter="wipe(left)">
                                      <p:cBhvr>
                                        <p:cTn id="118" dur="1000"/>
                                        <p:tgtEl>
                                          <p:spTgt spid="28"/>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wipe(left)">
                                      <p:cBhvr>
                                        <p:cTn id="121" dur="1000"/>
                                        <p:tgtEl>
                                          <p:spTgt spid="20"/>
                                        </p:tgtEl>
                                      </p:cBhvr>
                                    </p:animEffect>
                                  </p:childTnLst>
                                </p:cTn>
                              </p:par>
                              <p:par>
                                <p:cTn id="122" presetID="22" presetClass="entr" presetSubtype="8" fill="hold" grpId="0" nodeType="withEffect">
                                  <p:stCondLst>
                                    <p:cond delay="0"/>
                                  </p:stCondLst>
                                  <p:childTnLst>
                                    <p:set>
                                      <p:cBhvr>
                                        <p:cTn id="123" dur="1" fill="hold">
                                          <p:stCondLst>
                                            <p:cond delay="0"/>
                                          </p:stCondLst>
                                        </p:cTn>
                                        <p:tgtEl>
                                          <p:spTgt spid="21"/>
                                        </p:tgtEl>
                                        <p:attrNameLst>
                                          <p:attrName>style.visibility</p:attrName>
                                        </p:attrNameLst>
                                      </p:cBhvr>
                                      <p:to>
                                        <p:strVal val="visible"/>
                                      </p:to>
                                    </p:set>
                                    <p:animEffect transition="in" filter="wipe(left)">
                                      <p:cBhvr>
                                        <p:cTn id="124" dur="1000"/>
                                        <p:tgtEl>
                                          <p:spTgt spid="21"/>
                                        </p:tgtEl>
                                      </p:cBhvr>
                                    </p:animEffect>
                                  </p:childTnLst>
                                </p:cTn>
                              </p:par>
                              <p:par>
                                <p:cTn id="125" presetID="22" presetClass="entr" presetSubtype="8" fill="hold" grpId="0" nodeType="with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wipe(left)">
                                      <p:cBhvr>
                                        <p:cTn id="127" dur="1000"/>
                                        <p:tgtEl>
                                          <p:spTgt spid="39"/>
                                        </p:tgtEl>
                                      </p:cBhvr>
                                    </p:animEffect>
                                  </p:childTnLst>
                                </p:cTn>
                              </p:par>
                              <p:par>
                                <p:cTn id="128" presetID="22" presetClass="entr" presetSubtype="8" fill="hold" grpId="0" nodeType="withEffect">
                                  <p:stCondLst>
                                    <p:cond delay="0"/>
                                  </p:stCondLst>
                                  <p:childTnLst>
                                    <p:set>
                                      <p:cBhvr>
                                        <p:cTn id="129" dur="1" fill="hold">
                                          <p:stCondLst>
                                            <p:cond delay="0"/>
                                          </p:stCondLst>
                                        </p:cTn>
                                        <p:tgtEl>
                                          <p:spTgt spid="40"/>
                                        </p:tgtEl>
                                        <p:attrNameLst>
                                          <p:attrName>style.visibility</p:attrName>
                                        </p:attrNameLst>
                                      </p:cBhvr>
                                      <p:to>
                                        <p:strVal val="visible"/>
                                      </p:to>
                                    </p:set>
                                    <p:animEffect transition="in" filter="wipe(left)">
                                      <p:cBhvr>
                                        <p:cTn id="130" dur="1000"/>
                                        <p:tgtEl>
                                          <p:spTgt spid="40"/>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38"/>
                                        </p:tgtEl>
                                        <p:attrNameLst>
                                          <p:attrName>style.visibility</p:attrName>
                                        </p:attrNameLst>
                                      </p:cBhvr>
                                      <p:to>
                                        <p:strVal val="visible"/>
                                      </p:to>
                                    </p:set>
                                    <p:animEffect transition="in" filter="wipe(left)">
                                      <p:cBhvr>
                                        <p:cTn id="133" dur="1000"/>
                                        <p:tgtEl>
                                          <p:spTgt spid="38"/>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childTnLst>
                                    <p:set>
                                      <p:cBhvr>
                                        <p:cTn id="137" dur="1" fill="hold">
                                          <p:stCondLst>
                                            <p:cond delay="0"/>
                                          </p:stCondLst>
                                        </p:cTn>
                                        <p:tgtEl>
                                          <p:spTgt spid="24"/>
                                        </p:tgtEl>
                                        <p:attrNameLst>
                                          <p:attrName>style.visibility</p:attrName>
                                        </p:attrNameLst>
                                      </p:cBhvr>
                                      <p:to>
                                        <p:strVal val="visible"/>
                                      </p:to>
                                    </p:set>
                                    <p:animEffect transition="in" filter="wipe(left)">
                                      <p:cBhvr>
                                        <p:cTn id="138" dur="500"/>
                                        <p:tgtEl>
                                          <p:spTgt spid="24"/>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25"/>
                                        </p:tgtEl>
                                        <p:attrNameLst>
                                          <p:attrName>style.visibility</p:attrName>
                                        </p:attrNameLst>
                                      </p:cBhvr>
                                      <p:to>
                                        <p:strVal val="visible"/>
                                      </p:to>
                                    </p:set>
                                    <p:animEffect transition="in" filter="wipe(left)">
                                      <p:cBhvr>
                                        <p:cTn id="141" dur="500"/>
                                        <p:tgtEl>
                                          <p:spTgt spid="25"/>
                                        </p:tgtEl>
                                      </p:cBhvr>
                                    </p:animEffect>
                                  </p:childTnLst>
                                </p:cTn>
                              </p:par>
                              <p:par>
                                <p:cTn id="142" presetID="5" presetClass="entr" presetSubtype="10" fill="hold" grpId="0" nodeType="withEffect">
                                  <p:stCondLst>
                                    <p:cond delay="0"/>
                                  </p:stCondLst>
                                  <p:childTnLst>
                                    <p:set>
                                      <p:cBhvr>
                                        <p:cTn id="143" dur="1" fill="hold">
                                          <p:stCondLst>
                                            <p:cond delay="0"/>
                                          </p:stCondLst>
                                        </p:cTn>
                                        <p:tgtEl>
                                          <p:spTgt spid="44"/>
                                        </p:tgtEl>
                                        <p:attrNameLst>
                                          <p:attrName>style.visibility</p:attrName>
                                        </p:attrNameLst>
                                      </p:cBhvr>
                                      <p:to>
                                        <p:strVal val="visible"/>
                                      </p:to>
                                    </p:set>
                                    <p:animEffect transition="in" filter="checkerboard(across)">
                                      <p:cBhvr>
                                        <p:cTn id="144" dur="500"/>
                                        <p:tgtEl>
                                          <p:spTgt spid="44"/>
                                        </p:tgtEl>
                                      </p:cBhvr>
                                    </p:animEffect>
                                  </p:childTnLst>
                                </p:cTn>
                              </p:par>
                              <p:par>
                                <p:cTn id="145" presetID="5" presetClass="entr" presetSubtype="10"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Effect transition="in" filter="checkerboard(across)">
                                      <p:cBhvr>
                                        <p:cTn id="14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animBg="1"/>
      <p:bldP spid="16" grpId="0" animBg="1"/>
      <p:bldP spid="17" grpId="0" animBg="1"/>
      <p:bldP spid="18" grpId="0" animBg="1"/>
      <p:bldP spid="19" grpId="0" animBg="1"/>
      <p:bldP spid="20" grpId="0" animBg="1"/>
      <p:bldP spid="21" grpId="0" animBg="1"/>
      <p:bldP spid="22" grpId="0"/>
      <p:bldP spid="23" grpId="0"/>
      <p:bldP spid="24" grpId="0" animBg="1"/>
      <p:bldP spid="25" grpId="0" animBg="1"/>
      <p:bldP spid="26" grpId="0"/>
      <p:bldP spid="28" grpId="0" animBg="1"/>
      <p:bldP spid="29" grpId="0" animBg="1"/>
      <p:bldP spid="34" grpId="0" build="p"/>
      <p:bldP spid="34" grpId="1" build="allAtOnce"/>
      <p:bldP spid="35" grpId="0" animBg="1"/>
      <p:bldP spid="36" grpId="0" animBg="1"/>
      <p:bldP spid="37" grpId="0" animBg="1"/>
      <p:bldP spid="38" grpId="0" animBg="1"/>
      <p:bldP spid="39" grpId="0" animBg="1"/>
      <p:bldP spid="40" grpId="0" animBg="1"/>
      <p:bldP spid="42" grpId="0" animBg="1"/>
      <p:bldP spid="44"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le 159"/>
          <p:cNvSpPr/>
          <p:nvPr/>
        </p:nvSpPr>
        <p:spPr>
          <a:xfrm>
            <a:off x="6599238" y="209550"/>
            <a:ext cx="2011362"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pPr>
              <a:defRPr/>
            </a:pPr>
            <a:r>
              <a:rPr lang="en-US" sz="1800" b="0" dirty="0" smtClean="0">
                <a:solidFill>
                  <a:schemeClr val="bg1">
                    <a:lumMod val="85000"/>
                    <a:lumOff val="15000"/>
                  </a:schemeClr>
                </a:solidFill>
                <a:latin typeface="Arial" charset="0"/>
              </a:rPr>
              <a:t>Next Steps?</a:t>
            </a:r>
            <a:endParaRPr lang="en-US" sz="1800" b="0" dirty="0">
              <a:solidFill>
                <a:schemeClr val="bg1">
                  <a:lumMod val="85000"/>
                  <a:lumOff val="15000"/>
                </a:schemeClr>
              </a:solidFill>
              <a:latin typeface="Arial" charset="0"/>
            </a:endParaRPr>
          </a:p>
        </p:txBody>
      </p:sp>
      <p:sp>
        <p:nvSpPr>
          <p:cNvPr id="157" name="Rounded Rectangle 156"/>
          <p:cNvSpPr/>
          <p:nvPr/>
        </p:nvSpPr>
        <p:spPr>
          <a:xfrm>
            <a:off x="2590800" y="209550"/>
            <a:ext cx="2011363"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r>
              <a:rPr lang="en-US" sz="1800" b="0" dirty="0" smtClean="0">
                <a:solidFill>
                  <a:schemeClr val="bg1">
                    <a:lumMod val="85000"/>
                    <a:lumOff val="15000"/>
                  </a:schemeClr>
                </a:solidFill>
              </a:rPr>
              <a:t>What Works?</a:t>
            </a:r>
            <a:endParaRPr lang="en-US" sz="1800" b="0" dirty="0">
              <a:solidFill>
                <a:schemeClr val="bg1">
                  <a:lumMod val="85000"/>
                  <a:lumOff val="15000"/>
                </a:schemeClr>
              </a:solidFill>
            </a:endParaRPr>
          </a:p>
        </p:txBody>
      </p:sp>
      <p:sp>
        <p:nvSpPr>
          <p:cNvPr id="155" name="Rounded Rectangle 154"/>
          <p:cNvSpPr/>
          <p:nvPr/>
        </p:nvSpPr>
        <p:spPr>
          <a:xfrm>
            <a:off x="579438" y="209550"/>
            <a:ext cx="2011362"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lIns="0" tIns="0" rIns="0" bIns="91440" anchor="ctr" anchorCtr="1"/>
          <a:lstStyle/>
          <a:p>
            <a:pPr>
              <a:defRPr/>
            </a:pPr>
            <a:r>
              <a:rPr lang="en-US" sz="1800" b="0" dirty="0" smtClean="0">
                <a:solidFill>
                  <a:schemeClr val="bg1">
                    <a:lumMod val="85000"/>
                    <a:lumOff val="15000"/>
                  </a:schemeClr>
                </a:solidFill>
                <a:latin typeface="Arial" charset="0"/>
              </a:rPr>
              <a:t>Overview</a:t>
            </a:r>
            <a:endParaRPr lang="en-US" sz="1800" b="0" dirty="0">
              <a:solidFill>
                <a:schemeClr val="bg1">
                  <a:lumMod val="85000"/>
                  <a:lumOff val="15000"/>
                </a:schemeClr>
              </a:solidFill>
              <a:latin typeface="Arial" charset="0"/>
            </a:endParaRPr>
          </a:p>
        </p:txBody>
      </p:sp>
      <p:sp>
        <p:nvSpPr>
          <p:cNvPr id="153" name="Rounded Rectangle 152"/>
          <p:cNvSpPr/>
          <p:nvPr/>
        </p:nvSpPr>
        <p:spPr>
          <a:xfrm>
            <a:off x="4572000" y="152400"/>
            <a:ext cx="2011363" cy="457200"/>
          </a:xfrm>
          <a:prstGeom prst="roundRect">
            <a:avLst/>
          </a:prstGeom>
          <a:solidFill>
            <a:srgbClr val="FFFFDC"/>
          </a:solidFill>
          <a:ln w="3175" algn="ctr">
            <a:solidFill>
              <a:schemeClr val="bg1">
                <a:lumMod val="50000"/>
                <a:lumOff val="50000"/>
              </a:schemeClr>
            </a:solidFill>
            <a:miter lim="800000"/>
            <a:headEnd/>
            <a:tailEnd/>
          </a:ln>
          <a:effectLst>
            <a:outerShdw blurRad="190500" dist="127000" dir="2400000" algn="tl" rotWithShape="0">
              <a:prstClr val="black">
                <a:alpha val="79000"/>
              </a:prstClr>
            </a:outerShdw>
          </a:effectLst>
        </p:spPr>
        <p:txBody>
          <a:bodyPr lIns="0" tIns="0" rIns="0" bIns="91440" anchor="ctr" anchorCtr="1"/>
          <a:lstStyle/>
          <a:p>
            <a:r>
              <a:rPr lang="en-US" sz="1800" dirty="0" smtClean="0">
                <a:solidFill>
                  <a:srgbClr val="0000FF"/>
                </a:solidFill>
              </a:rPr>
              <a:t>Example</a:t>
            </a:r>
            <a:endParaRPr lang="en-US" sz="1800" dirty="0">
              <a:solidFill>
                <a:srgbClr val="0000FF"/>
              </a:solidFill>
            </a:endParaRPr>
          </a:p>
        </p:txBody>
      </p:sp>
      <p:sp>
        <p:nvSpPr>
          <p:cNvPr id="5132" name="Rectangle 18"/>
          <p:cNvSpPr>
            <a:spLocks noChangeArrowheads="1"/>
          </p:cNvSpPr>
          <p:nvPr/>
        </p:nvSpPr>
        <p:spPr bwMode="auto">
          <a:xfrm>
            <a:off x="381000" y="533400"/>
            <a:ext cx="8358188" cy="5897563"/>
          </a:xfrm>
          <a:prstGeom prst="rect">
            <a:avLst/>
          </a:prstGeom>
          <a:solidFill>
            <a:srgbClr val="FFFFDC"/>
          </a:solidFill>
          <a:ln w="635" algn="ctr">
            <a:solidFill>
              <a:schemeClr val="bg1">
                <a:lumMod val="50000"/>
                <a:lumOff val="50000"/>
              </a:schemeClr>
            </a:solidFill>
            <a:miter lim="800000"/>
            <a:headEnd/>
            <a:tailEnd/>
          </a:ln>
          <a:effectLst>
            <a:outerShdw blurRad="190500" dist="177800" dir="2160000" algn="tl" rotWithShape="0">
              <a:prstClr val="black">
                <a:alpha val="79000"/>
              </a:prstClr>
            </a:outerShdw>
          </a:effectLst>
        </p:spPr>
        <p:txBody>
          <a:bodyPr wrap="none" anchor="ctr"/>
          <a:lstStyle/>
          <a:p>
            <a:pPr>
              <a:defRPr/>
            </a:pPr>
            <a:endParaRPr lang="en-US">
              <a:latin typeface="Arial" charset="0"/>
            </a:endParaRPr>
          </a:p>
        </p:txBody>
      </p:sp>
      <p:sp>
        <p:nvSpPr>
          <p:cNvPr id="23560" name="Rectangle 153"/>
          <p:cNvSpPr>
            <a:spLocks noChangeArrowheads="1"/>
          </p:cNvSpPr>
          <p:nvPr/>
        </p:nvSpPr>
        <p:spPr bwMode="auto">
          <a:xfrm>
            <a:off x="4576763" y="512763"/>
            <a:ext cx="2008187" cy="104775"/>
          </a:xfrm>
          <a:prstGeom prst="rect">
            <a:avLst/>
          </a:prstGeom>
          <a:solidFill>
            <a:srgbClr val="FFFFDC"/>
          </a:solidFill>
          <a:ln w="3175" algn="ctr">
            <a:noFill/>
            <a:miter lim="800000"/>
            <a:headEnd/>
            <a:tailEnd/>
          </a:ln>
        </p:spPr>
        <p:txBody>
          <a:bodyPr wrap="none" anchor="ctr"/>
          <a:lstStyle/>
          <a:p>
            <a:endParaRPr lang="en-US"/>
          </a:p>
        </p:txBody>
      </p:sp>
      <p:sp>
        <p:nvSpPr>
          <p:cNvPr id="8" name="Text Box 30"/>
          <p:cNvSpPr txBox="1">
            <a:spLocks noChangeArrowheads="1"/>
          </p:cNvSpPr>
          <p:nvPr/>
        </p:nvSpPr>
        <p:spPr bwMode="auto">
          <a:xfrm>
            <a:off x="7840663" y="6461125"/>
            <a:ext cx="1239837" cy="396875"/>
          </a:xfrm>
          <a:prstGeom prst="rect">
            <a:avLst/>
          </a:prstGeom>
          <a:noFill/>
          <a:ln w="9525" algn="ctr">
            <a:noFill/>
            <a:miter lim="800000"/>
            <a:headEnd/>
            <a:tailEnd/>
          </a:ln>
        </p:spPr>
        <p:txBody>
          <a:bodyPr>
            <a:spAutoFit/>
          </a:bodyPr>
          <a:lstStyle/>
          <a:p>
            <a:pPr algn="r">
              <a:spcBef>
                <a:spcPct val="50000"/>
              </a:spcBef>
            </a:pPr>
            <a:r>
              <a:rPr lang="en-US" sz="2000" dirty="0" smtClean="0">
                <a:solidFill>
                  <a:srgbClr val="3399FF"/>
                </a:solidFill>
              </a:rPr>
              <a:t>6 </a:t>
            </a:r>
            <a:r>
              <a:rPr lang="en-US" sz="2000" dirty="0">
                <a:solidFill>
                  <a:srgbClr val="3399FF"/>
                </a:solidFill>
              </a:rPr>
              <a:t>of </a:t>
            </a:r>
            <a:r>
              <a:rPr lang="en-US" sz="2000" dirty="0" smtClean="0">
                <a:solidFill>
                  <a:srgbClr val="3399FF"/>
                </a:solidFill>
              </a:rPr>
              <a:t>7</a:t>
            </a:r>
            <a:endParaRPr lang="en-US" sz="2000" dirty="0">
              <a:solidFill>
                <a:srgbClr val="3399FF"/>
              </a:solidFill>
            </a:endParaRPr>
          </a:p>
        </p:txBody>
      </p:sp>
      <p:sp>
        <p:nvSpPr>
          <p:cNvPr id="9"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sp>
        <p:nvSpPr>
          <p:cNvPr id="10"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sp>
        <p:nvSpPr>
          <p:cNvPr id="11" name="Rectangle 27"/>
          <p:cNvSpPr>
            <a:spLocks noChangeArrowheads="1"/>
          </p:cNvSpPr>
          <p:nvPr/>
        </p:nvSpPr>
        <p:spPr bwMode="auto">
          <a:xfrm>
            <a:off x="4572000" y="685800"/>
            <a:ext cx="3962400" cy="800219"/>
          </a:xfrm>
          <a:prstGeom prst="rect">
            <a:avLst/>
          </a:prstGeom>
          <a:noFill/>
          <a:ln w="9525">
            <a:noFill/>
            <a:miter lim="800000"/>
            <a:headEnd/>
            <a:tailEnd/>
          </a:ln>
        </p:spPr>
        <p:txBody>
          <a:bodyPr wrap="square" lIns="0" tIns="0" rIns="0" bIns="0">
            <a:spAutoFit/>
          </a:bodyPr>
          <a:lstStyle/>
          <a:p>
            <a:pPr algn="ctr">
              <a:tabLst>
                <a:tab pos="2292350" algn="l"/>
              </a:tabLst>
            </a:pPr>
            <a:r>
              <a:rPr lang="en-US" sz="2600" i="1" dirty="0" smtClean="0">
                <a:solidFill>
                  <a:srgbClr val="FF0000"/>
                </a:solidFill>
              </a:rPr>
              <a:t>Washington Legislative Actions</a:t>
            </a:r>
            <a:endParaRPr lang="en-US" sz="2600" i="1" dirty="0">
              <a:solidFill>
                <a:srgbClr val="FF0000"/>
              </a:solidFill>
            </a:endParaRPr>
          </a:p>
        </p:txBody>
      </p:sp>
      <p:sp>
        <p:nvSpPr>
          <p:cNvPr id="12" name="Rectangle 11"/>
          <p:cNvSpPr/>
          <p:nvPr/>
        </p:nvSpPr>
        <p:spPr>
          <a:xfrm>
            <a:off x="4495800" y="1421770"/>
            <a:ext cx="4191000" cy="5055230"/>
          </a:xfrm>
          <a:prstGeom prst="rect">
            <a:avLst/>
          </a:prstGeom>
        </p:spPr>
        <p:txBody>
          <a:bodyPr wrap="square">
            <a:spAutoFit/>
          </a:bodyPr>
          <a:lstStyle/>
          <a:p>
            <a:pPr marL="465138" lvl="1" indent="-296863" eaLnBrk="0" hangingPunct="0">
              <a:spcBef>
                <a:spcPts val="1200"/>
              </a:spcBef>
              <a:buClr>
                <a:srgbClr val="FF0000"/>
              </a:buClr>
              <a:buFont typeface="Wingdings" pitchFamily="2" charset="2"/>
              <a:buChar char="ü"/>
              <a:tabLst>
                <a:tab pos="682625" algn="l"/>
                <a:tab pos="798513" algn="l"/>
              </a:tabLst>
            </a:pPr>
            <a:r>
              <a:rPr lang="en-US" sz="2000" dirty="0" smtClean="0">
                <a:solidFill>
                  <a:srgbClr val="0000FF"/>
                </a:solidFill>
              </a:rPr>
              <a:t>Started funding several evidence-based juvenile justice programs in 1990s.</a:t>
            </a:r>
          </a:p>
          <a:p>
            <a:pPr marL="465138" lvl="1" indent="-296863" eaLnBrk="0" hangingPunct="0">
              <a:spcBef>
                <a:spcPts val="900"/>
              </a:spcBef>
              <a:buClr>
                <a:srgbClr val="FF0000"/>
              </a:buClr>
              <a:buFont typeface="Wingdings" pitchFamily="2" charset="2"/>
              <a:buChar char="ü"/>
              <a:tabLst>
                <a:tab pos="682625" algn="l"/>
                <a:tab pos="798513" algn="l"/>
              </a:tabLst>
            </a:pPr>
            <a:r>
              <a:rPr lang="en-US" sz="2000" dirty="0" smtClean="0">
                <a:solidFill>
                  <a:srgbClr val="0000FF"/>
                </a:solidFill>
              </a:rPr>
              <a:t>2007 Legislature made a substantial change to evidence-based criminal justice funding in adult and juvenile corrections, and prevention. </a:t>
            </a:r>
          </a:p>
          <a:p>
            <a:pPr marL="465138" lvl="1" indent="-296863" eaLnBrk="0" hangingPunct="0">
              <a:spcBef>
                <a:spcPts val="900"/>
              </a:spcBef>
              <a:buClr>
                <a:srgbClr val="FF0000"/>
              </a:buClr>
              <a:buFont typeface="Wingdings" pitchFamily="2" charset="2"/>
              <a:buChar char="ü"/>
              <a:tabLst>
                <a:tab pos="682625" algn="l"/>
                <a:tab pos="798513" algn="l"/>
              </a:tabLst>
            </a:pPr>
            <a:r>
              <a:rPr lang="en-US" sz="2000" dirty="0" smtClean="0">
                <a:solidFill>
                  <a:srgbClr val="0000FF"/>
                </a:solidFill>
              </a:rPr>
              <a:t>WA now ties, explicitly, the official state prison forecast to the expected effects of the funded portfolio.</a:t>
            </a:r>
          </a:p>
          <a:p>
            <a:pPr marL="465138" lvl="1" indent="-296863" eaLnBrk="0" hangingPunct="0">
              <a:spcBef>
                <a:spcPts val="900"/>
              </a:spcBef>
              <a:buClr>
                <a:srgbClr val="FF0000"/>
              </a:buClr>
              <a:buFont typeface="Wingdings" pitchFamily="2" charset="2"/>
              <a:buChar char="ü"/>
              <a:tabLst>
                <a:tab pos="682625" algn="l"/>
                <a:tab pos="798513" algn="l"/>
              </a:tabLst>
            </a:pPr>
            <a:r>
              <a:rPr lang="en-US" sz="2000" dirty="0" smtClean="0">
                <a:solidFill>
                  <a:srgbClr val="0000FF"/>
                </a:solidFill>
              </a:rPr>
              <a:t>Encouraging signs of less crime and control of costs.</a:t>
            </a:r>
          </a:p>
        </p:txBody>
      </p:sp>
      <p:pic>
        <p:nvPicPr>
          <p:cNvPr id="13" name="Picture 31"/>
          <p:cNvPicPr>
            <a:picLocks noChangeAspect="1" noChangeArrowheads="1"/>
          </p:cNvPicPr>
          <p:nvPr/>
        </p:nvPicPr>
        <p:blipFill>
          <a:blip r:embed="rId2" cstate="print"/>
          <a:srcRect/>
          <a:stretch>
            <a:fillRect/>
          </a:stretch>
        </p:blipFill>
        <p:spPr bwMode="auto">
          <a:xfrm>
            <a:off x="685800" y="1676400"/>
            <a:ext cx="3400605" cy="4572000"/>
          </a:xfrm>
          <a:prstGeom prst="rect">
            <a:avLst/>
          </a:prstGeom>
          <a:solidFill>
            <a:srgbClr val="FFFFCC"/>
          </a:solidFill>
          <a:ln w="2540" algn="ctr">
            <a:solidFill>
              <a:srgbClr val="333333"/>
            </a:solidFill>
            <a:miter lim="800000"/>
            <a:headEnd/>
            <a:tailEnd/>
          </a:ln>
          <a:effectLst>
            <a:outerShdw blurRad="190500" dist="177800" dir="1560000" algn="tl" rotWithShape="0">
              <a:prstClr val="black">
                <a:alpha val="79000"/>
              </a:prstClr>
            </a:outerShdw>
          </a:effectLst>
        </p:spPr>
      </p:pic>
      <p:sp>
        <p:nvSpPr>
          <p:cNvPr id="14" name="Rectangle 13"/>
          <p:cNvSpPr/>
          <p:nvPr/>
        </p:nvSpPr>
        <p:spPr>
          <a:xfrm>
            <a:off x="914400" y="663714"/>
            <a:ext cx="3048000" cy="923330"/>
          </a:xfrm>
          <a:prstGeom prst="rect">
            <a:avLst/>
          </a:prstGeom>
        </p:spPr>
        <p:txBody>
          <a:bodyPr wrap="square">
            <a:spAutoFit/>
          </a:bodyPr>
          <a:lstStyle/>
          <a:p>
            <a:pPr algn="ctr"/>
            <a:r>
              <a:rPr lang="en-US" sz="1800" i="1" dirty="0" smtClean="0">
                <a:solidFill>
                  <a:srgbClr val="0000FF"/>
                </a:solidFill>
              </a:rPr>
              <a:t>Reports available for downloading</a:t>
            </a:r>
          </a:p>
          <a:p>
            <a:pPr algn="ctr"/>
            <a:r>
              <a:rPr lang="en-US" sz="1800" i="1" dirty="0" smtClean="0">
                <a:solidFill>
                  <a:srgbClr val="0000FF"/>
                </a:solidFill>
              </a:rPr>
              <a:t>www.wsipp.wa.gov</a:t>
            </a:r>
            <a:endParaRPr lang="en-US" sz="1800" i="1" dirty="0">
              <a:solidFill>
                <a:srgbClr val="0000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dissolve">
                                      <p:cBhvr>
                                        <p:cTn id="12" dur="500"/>
                                        <p:tgtEl>
                                          <p:spTgt spid="12">
                                            <p:txEl>
                                              <p:pRg st="0" end="0"/>
                                            </p:txEl>
                                          </p:spTgt>
                                        </p:tgtEl>
                                      </p:cBhvr>
                                    </p:animEffect>
                                  </p:childTnLst>
                                  <p:subTnLst>
                                    <p:animClr>
                                      <p:cBhvr override="childStyle">
                                        <p:cTn dur="1" fill="hold" display="0" masterRel="nextClick" afterEffect="1"/>
                                        <p:tgtEl>
                                          <p:spTgt spid="12">
                                            <p:txEl>
                                              <p:pRg st="0" end="0"/>
                                            </p:txEl>
                                          </p:spTgt>
                                        </p:tgtEl>
                                        <p:attrNameLst>
                                          <p:attrName>ppt_c</p:attrName>
                                        </p:attrNameLst>
                                      </p:cBhvr>
                                      <p:to>
                                        <a:srgbClr val="777777"/>
                                      </p:to>
                                    </p:animClr>
                                  </p:subTnLst>
                                </p:cTn>
                              </p:par>
                              <p:par>
                                <p:cTn id="13" presetID="9" presetClass="entr" presetSubtype="0" fill="hold" grpId="0" nodeType="with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dissolve">
                                      <p:cBhvr>
                                        <p:cTn id="15" dur="500"/>
                                        <p:tgtEl>
                                          <p:spTgt spid="12">
                                            <p:txEl>
                                              <p:pRg st="1" end="1"/>
                                            </p:txEl>
                                          </p:spTgt>
                                        </p:tgtEl>
                                      </p:cBhvr>
                                    </p:animEffect>
                                  </p:childTnLst>
                                  <p:subTnLst>
                                    <p:animClr>
                                      <p:cBhvr override="childStyle">
                                        <p:cTn dur="1" fill="hold" display="0" masterRel="nextClick" afterEffect="1"/>
                                        <p:tgtEl>
                                          <p:spTgt spid="12">
                                            <p:txEl>
                                              <p:pRg st="1" end="1"/>
                                            </p:txEl>
                                          </p:spTgt>
                                        </p:tgtEl>
                                        <p:attrNameLst>
                                          <p:attrName>ppt_c</p:attrName>
                                        </p:attrNameLst>
                                      </p:cBhvr>
                                      <p:to>
                                        <a:srgbClr val="777777"/>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dissolve">
                                      <p:cBhvr>
                                        <p:cTn id="20" dur="500"/>
                                        <p:tgtEl>
                                          <p:spTgt spid="12">
                                            <p:txEl>
                                              <p:pRg st="2" end="2"/>
                                            </p:txEl>
                                          </p:spTgt>
                                        </p:tgtEl>
                                      </p:cBhvr>
                                    </p:animEffect>
                                  </p:childTnLst>
                                  <p:subTnLst>
                                    <p:animClr>
                                      <p:cBhvr override="childStyle">
                                        <p:cTn dur="1" fill="hold" display="0" masterRel="nextClick" afterEffect="1"/>
                                        <p:tgtEl>
                                          <p:spTgt spid="12">
                                            <p:txEl>
                                              <p:pRg st="2" end="2"/>
                                            </p:txEl>
                                          </p:spTgt>
                                        </p:tgtEl>
                                        <p:attrNameLst>
                                          <p:attrName>ppt_c</p:attrName>
                                        </p:attrNameLst>
                                      </p:cBhvr>
                                      <p:to>
                                        <a:srgbClr val="777777"/>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Effect transition="in" filter="dissolve">
                                      <p:cBhvr>
                                        <p:cTn id="25"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le 159"/>
          <p:cNvSpPr/>
          <p:nvPr/>
        </p:nvSpPr>
        <p:spPr>
          <a:xfrm>
            <a:off x="4617720" y="210312"/>
            <a:ext cx="2011680"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b="0" dirty="0" smtClean="0">
                <a:solidFill>
                  <a:schemeClr val="bg1">
                    <a:lumMod val="85000"/>
                    <a:lumOff val="15000"/>
                  </a:schemeClr>
                </a:solidFill>
              </a:rPr>
              <a:t>Example</a:t>
            </a:r>
            <a:endParaRPr lang="en-US" sz="1800" b="0" dirty="0">
              <a:solidFill>
                <a:schemeClr val="bg1">
                  <a:lumMod val="85000"/>
                  <a:lumOff val="15000"/>
                </a:schemeClr>
              </a:solidFill>
            </a:endParaRPr>
          </a:p>
        </p:txBody>
      </p:sp>
      <p:sp>
        <p:nvSpPr>
          <p:cNvPr id="157" name="Rounded Rectangle 156"/>
          <p:cNvSpPr/>
          <p:nvPr/>
        </p:nvSpPr>
        <p:spPr>
          <a:xfrm>
            <a:off x="2590800" y="210312"/>
            <a:ext cx="2011680"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b="0" dirty="0" smtClean="0">
                <a:solidFill>
                  <a:schemeClr val="bg1">
                    <a:lumMod val="85000"/>
                    <a:lumOff val="15000"/>
                  </a:schemeClr>
                </a:solidFill>
              </a:rPr>
              <a:t>What Works?</a:t>
            </a:r>
            <a:endParaRPr lang="en-US" sz="1800" b="0" dirty="0">
              <a:solidFill>
                <a:schemeClr val="bg1">
                  <a:lumMod val="85000"/>
                  <a:lumOff val="15000"/>
                </a:schemeClr>
              </a:solidFill>
            </a:endParaRPr>
          </a:p>
        </p:txBody>
      </p:sp>
      <p:sp>
        <p:nvSpPr>
          <p:cNvPr id="155" name="Rounded Rectangle 154"/>
          <p:cNvSpPr/>
          <p:nvPr/>
        </p:nvSpPr>
        <p:spPr>
          <a:xfrm>
            <a:off x="579120" y="210312"/>
            <a:ext cx="2011680" cy="457200"/>
          </a:xfrm>
          <a:prstGeom prst="roundRect">
            <a:avLst/>
          </a:prstGeom>
          <a:solidFill>
            <a:srgbClr val="DDDDDD"/>
          </a:solidFill>
          <a:ln w="3175" algn="ctr">
            <a:no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b="0" dirty="0" smtClean="0">
                <a:solidFill>
                  <a:schemeClr val="bg1">
                    <a:lumMod val="85000"/>
                    <a:lumOff val="15000"/>
                  </a:schemeClr>
                </a:solidFill>
              </a:rPr>
              <a:t>Overview</a:t>
            </a:r>
            <a:endParaRPr lang="en-US" sz="1800" b="0" dirty="0">
              <a:solidFill>
                <a:schemeClr val="bg1">
                  <a:lumMod val="85000"/>
                  <a:lumOff val="15000"/>
                </a:schemeClr>
              </a:solidFill>
              <a:latin typeface="Arial" charset="0"/>
            </a:endParaRPr>
          </a:p>
        </p:txBody>
      </p:sp>
      <p:sp>
        <p:nvSpPr>
          <p:cNvPr id="153" name="Rounded Rectangle 152"/>
          <p:cNvSpPr/>
          <p:nvPr/>
        </p:nvSpPr>
        <p:spPr>
          <a:xfrm>
            <a:off x="6629400" y="152400"/>
            <a:ext cx="2103120" cy="457200"/>
          </a:xfrm>
          <a:prstGeom prst="roundRect">
            <a:avLst/>
          </a:prstGeom>
          <a:solidFill>
            <a:srgbClr val="FFFFDC"/>
          </a:solidFill>
          <a:ln w="3175" algn="ctr">
            <a:solidFill>
              <a:schemeClr val="bg1">
                <a:lumMod val="50000"/>
                <a:lumOff val="50000"/>
              </a:schemeClr>
            </a:solidFill>
            <a:miter lim="800000"/>
            <a:headEnd/>
            <a:tailEnd/>
          </a:ln>
          <a:effectLst>
            <a:outerShdw blurRad="190500" dist="127000" dir="2400000" algn="tl" rotWithShape="0">
              <a:prstClr val="black">
                <a:alpha val="79000"/>
              </a:prstClr>
            </a:outerShdw>
          </a:effectLst>
        </p:spPr>
        <p:txBody>
          <a:bodyPr wrap="square" lIns="0" tIns="0" rIns="0" bIns="91440" anchor="ctr" anchorCtr="1"/>
          <a:lstStyle/>
          <a:p>
            <a:r>
              <a:rPr lang="en-US" sz="1800" dirty="0" smtClean="0">
                <a:solidFill>
                  <a:srgbClr val="0000FF"/>
                </a:solidFill>
                <a:latin typeface="Arial" charset="0"/>
              </a:rPr>
              <a:t>Next Steps?</a:t>
            </a:r>
            <a:endParaRPr lang="en-US" sz="1800" dirty="0">
              <a:solidFill>
                <a:srgbClr val="0000FF"/>
              </a:solidFill>
              <a:latin typeface="Arial" charset="0"/>
            </a:endParaRPr>
          </a:p>
        </p:txBody>
      </p:sp>
      <p:sp>
        <p:nvSpPr>
          <p:cNvPr id="5132" name="Rectangle 18"/>
          <p:cNvSpPr>
            <a:spLocks noChangeArrowheads="1"/>
          </p:cNvSpPr>
          <p:nvPr/>
        </p:nvSpPr>
        <p:spPr bwMode="auto">
          <a:xfrm>
            <a:off x="381000" y="533400"/>
            <a:ext cx="8358229" cy="5897880"/>
          </a:xfrm>
          <a:prstGeom prst="rect">
            <a:avLst/>
          </a:prstGeom>
          <a:solidFill>
            <a:srgbClr val="FFFFDC"/>
          </a:solidFill>
          <a:ln w="635" algn="ctr">
            <a:solidFill>
              <a:schemeClr val="bg1">
                <a:lumMod val="50000"/>
                <a:lumOff val="50000"/>
              </a:schemeClr>
            </a:solidFill>
            <a:miter lim="800000"/>
            <a:headEnd/>
            <a:tailEnd/>
          </a:ln>
          <a:effectLst>
            <a:outerShdw blurRad="190500" dist="177800" dir="2160000" algn="tl" rotWithShape="0">
              <a:prstClr val="black">
                <a:alpha val="79000"/>
              </a:prstClr>
            </a:outerShdw>
          </a:effectLst>
        </p:spPr>
        <p:txBody>
          <a:bodyPr wrap="none" anchor="ctr"/>
          <a:lstStyle/>
          <a:p>
            <a:endParaRPr lang="en-US"/>
          </a:p>
        </p:txBody>
      </p:sp>
      <p:sp>
        <p:nvSpPr>
          <p:cNvPr id="154" name="Rectangle 153"/>
          <p:cNvSpPr/>
          <p:nvPr/>
        </p:nvSpPr>
        <p:spPr>
          <a:xfrm>
            <a:off x="6634013" y="513299"/>
            <a:ext cx="2106225" cy="116093"/>
          </a:xfrm>
          <a:prstGeom prst="rect">
            <a:avLst/>
          </a:prstGeom>
          <a:solidFill>
            <a:srgbClr val="FFFFDC"/>
          </a:solidFill>
          <a:ln w="3175" algn="ctr">
            <a:noFill/>
            <a:miter lim="800000"/>
            <a:headEnd/>
            <a:tailEnd/>
          </a:ln>
          <a:effectLst/>
        </p:spPr>
        <p:txBody>
          <a:bodyPr wrap="none" anchor="ctr"/>
          <a:lstStyle/>
          <a:p>
            <a:endParaRPr lang="en-US">
              <a:solidFill>
                <a:schemeClr val="tx1"/>
              </a:solidFill>
              <a:latin typeface="Arial" charset="0"/>
            </a:endParaRPr>
          </a:p>
        </p:txBody>
      </p:sp>
      <p:sp>
        <p:nvSpPr>
          <p:cNvPr id="70" name="Text Box 30"/>
          <p:cNvSpPr txBox="1">
            <a:spLocks noChangeArrowheads="1"/>
          </p:cNvSpPr>
          <p:nvPr/>
        </p:nvSpPr>
        <p:spPr bwMode="auto">
          <a:xfrm>
            <a:off x="7840663" y="6461125"/>
            <a:ext cx="1239837" cy="396875"/>
          </a:xfrm>
          <a:prstGeom prst="rect">
            <a:avLst/>
          </a:prstGeom>
          <a:noFill/>
          <a:ln w="9525" algn="ctr">
            <a:noFill/>
            <a:miter lim="800000"/>
            <a:headEnd/>
            <a:tailEnd/>
          </a:ln>
        </p:spPr>
        <p:txBody>
          <a:bodyPr>
            <a:spAutoFit/>
          </a:bodyPr>
          <a:lstStyle/>
          <a:p>
            <a:pPr algn="r">
              <a:spcBef>
                <a:spcPct val="50000"/>
              </a:spcBef>
            </a:pPr>
            <a:r>
              <a:rPr lang="en-US" sz="2000" dirty="0" smtClean="0">
                <a:solidFill>
                  <a:srgbClr val="3399FF"/>
                </a:solidFill>
              </a:rPr>
              <a:t>7 </a:t>
            </a:r>
            <a:r>
              <a:rPr lang="en-US" sz="2000" dirty="0">
                <a:solidFill>
                  <a:srgbClr val="3399FF"/>
                </a:solidFill>
              </a:rPr>
              <a:t>of </a:t>
            </a:r>
            <a:r>
              <a:rPr lang="en-US" sz="2000" dirty="0" smtClean="0">
                <a:solidFill>
                  <a:srgbClr val="3399FF"/>
                </a:solidFill>
              </a:rPr>
              <a:t>7</a:t>
            </a:r>
            <a:endParaRPr lang="en-US" sz="2000" dirty="0">
              <a:solidFill>
                <a:srgbClr val="3399FF"/>
              </a:solidFill>
            </a:endParaRPr>
          </a:p>
        </p:txBody>
      </p:sp>
      <p:sp>
        <p:nvSpPr>
          <p:cNvPr id="72" name="Line 29"/>
          <p:cNvSpPr>
            <a:spLocks noChangeShapeType="1"/>
          </p:cNvSpPr>
          <p:nvPr/>
        </p:nvSpPr>
        <p:spPr bwMode="auto">
          <a:xfrm>
            <a:off x="7562891" y="2921000"/>
            <a:ext cx="2555875" cy="1681163"/>
          </a:xfrm>
          <a:prstGeom prst="line">
            <a:avLst/>
          </a:prstGeom>
          <a:noFill/>
          <a:ln w="152400" cap="rnd">
            <a:noFill/>
            <a:prstDash val="sysDot"/>
            <a:round/>
            <a:headEnd/>
            <a:tailEnd/>
          </a:ln>
        </p:spPr>
        <p:txBody>
          <a:bodyPr wrap="none" anchor="ctr"/>
          <a:lstStyle/>
          <a:p>
            <a:endParaRPr lang="en-US"/>
          </a:p>
        </p:txBody>
      </p:sp>
      <p:sp>
        <p:nvSpPr>
          <p:cNvPr id="73" name="Rectangle 72"/>
          <p:cNvSpPr>
            <a:spLocks noChangeArrowheads="1"/>
          </p:cNvSpPr>
          <p:nvPr/>
        </p:nvSpPr>
        <p:spPr bwMode="auto">
          <a:xfrm>
            <a:off x="762000" y="1600200"/>
            <a:ext cx="8382000" cy="1981200"/>
          </a:xfrm>
          <a:prstGeom prst="rect">
            <a:avLst/>
          </a:prstGeom>
          <a:noFill/>
          <a:ln w="9525" algn="ctr">
            <a:noFill/>
            <a:miter lim="800000"/>
            <a:headEnd/>
            <a:tailEnd/>
          </a:ln>
        </p:spPr>
        <p:txBody>
          <a:bodyP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marL="628650" indent="-514350" algn="l">
              <a:lnSpc>
                <a:spcPct val="90000"/>
              </a:lnSpc>
              <a:spcBef>
                <a:spcPct val="20000"/>
              </a:spcBef>
            </a:pPr>
            <a:r>
              <a:rPr lang="en-US" dirty="0" smtClean="0">
                <a:solidFill>
                  <a:srgbClr val="FF0000"/>
                </a:solidFill>
              </a:rPr>
              <a:t>Establish an entity, under legislative control,                 to produce Consumer Reports-like information:</a:t>
            </a:r>
            <a:endParaRPr lang="en-US" dirty="0">
              <a:solidFill>
                <a:srgbClr val="FF0000"/>
              </a:solidFill>
            </a:endParaRPr>
          </a:p>
          <a:p>
            <a:pPr marL="628650" lvl="1" indent="-400050" algn="l">
              <a:spcBef>
                <a:spcPts val="600"/>
              </a:spcBef>
              <a:buFont typeface="Wingdings" pitchFamily="2" charset="2"/>
              <a:buChar char="ü"/>
            </a:pPr>
            <a:r>
              <a:rPr lang="en-US" dirty="0" smtClean="0">
                <a:solidFill>
                  <a:srgbClr val="0000FF"/>
                </a:solidFill>
              </a:rPr>
              <a:t>Non-partisan governance </a:t>
            </a:r>
            <a:endParaRPr lang="en-US" b="0" dirty="0" smtClean="0">
              <a:solidFill>
                <a:srgbClr val="0000FF"/>
              </a:solidFill>
            </a:endParaRPr>
          </a:p>
          <a:p>
            <a:pPr marL="628650" lvl="1" indent="-400050" algn="l">
              <a:spcBef>
                <a:spcPts val="600"/>
              </a:spcBef>
              <a:buFont typeface="Wingdings" pitchFamily="2" charset="2"/>
              <a:buChar char="ü"/>
            </a:pPr>
            <a:r>
              <a:rPr lang="en-US" dirty="0" smtClean="0">
                <a:solidFill>
                  <a:srgbClr val="0000FF"/>
                </a:solidFill>
              </a:rPr>
              <a:t>Multi-purpose</a:t>
            </a:r>
            <a:r>
              <a:rPr lang="en-US" dirty="0" smtClean="0">
                <a:solidFill>
                  <a:srgbClr val="FF0000"/>
                </a:solidFill>
              </a:rPr>
              <a:t> </a:t>
            </a:r>
            <a:r>
              <a:rPr lang="en-US" b="0" dirty="0" smtClean="0">
                <a:solidFill>
                  <a:srgbClr val="006600"/>
                </a:solidFill>
              </a:rPr>
              <a:t>(topics in many public policy areas).</a:t>
            </a:r>
          </a:p>
          <a:p>
            <a:pPr marL="628650" lvl="1" indent="-400050" algn="l">
              <a:spcBef>
                <a:spcPts val="600"/>
              </a:spcBef>
              <a:buFont typeface="Wingdings" pitchFamily="2" charset="2"/>
              <a:buChar char="ü"/>
            </a:pPr>
            <a:r>
              <a:rPr lang="en-US" dirty="0" smtClean="0">
                <a:solidFill>
                  <a:srgbClr val="0000FF"/>
                </a:solidFill>
              </a:rPr>
              <a:t>Work closely with legislative committee staff</a:t>
            </a:r>
          </a:p>
          <a:p>
            <a:pPr marL="628650" lvl="1" indent="-400050" algn="l">
              <a:spcBef>
                <a:spcPts val="600"/>
              </a:spcBef>
              <a:buFont typeface="Wingdings" pitchFamily="2" charset="2"/>
              <a:buChar char="ü"/>
            </a:pPr>
            <a:r>
              <a:rPr lang="en-US" dirty="0" smtClean="0">
                <a:solidFill>
                  <a:srgbClr val="0000FF"/>
                </a:solidFill>
              </a:rPr>
              <a:t>Focus: evidence &amp; return on taxpayer investment</a:t>
            </a:r>
            <a:endParaRPr lang="en-US" b="0" dirty="0">
              <a:solidFill>
                <a:srgbClr val="0000FF"/>
              </a:solidFill>
            </a:endParaRPr>
          </a:p>
          <a:p>
            <a:pPr marL="1828800" lvl="2" indent="-450850" algn="l">
              <a:spcBef>
                <a:spcPct val="40000"/>
              </a:spcBef>
              <a:buFontTx/>
              <a:buAutoNum type="alphaLcParenR"/>
            </a:pPr>
            <a:endParaRPr lang="en-US" dirty="0">
              <a:solidFill>
                <a:srgbClr val="0000FF"/>
              </a:solidFill>
            </a:endParaRPr>
          </a:p>
        </p:txBody>
      </p:sp>
      <p:sp>
        <p:nvSpPr>
          <p:cNvPr id="74" name="Rectangle 73"/>
          <p:cNvSpPr>
            <a:spLocks noChangeArrowheads="1"/>
          </p:cNvSpPr>
          <p:nvPr/>
        </p:nvSpPr>
        <p:spPr bwMode="auto">
          <a:xfrm>
            <a:off x="533400" y="533400"/>
            <a:ext cx="8077200" cy="990600"/>
          </a:xfrm>
          <a:prstGeom prst="rect">
            <a:avLst/>
          </a:prstGeom>
          <a:noFill/>
          <a:ln w="9525">
            <a:noFill/>
            <a:miter lim="800000"/>
            <a:headEnd/>
            <a:tailEnd/>
          </a:ln>
        </p:spPr>
        <p:txBody>
          <a:bodyPr anchor="ct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spcBef>
                <a:spcPts val="600"/>
              </a:spcBef>
            </a:pPr>
            <a:r>
              <a:rPr lang="en-US" sz="2500" i="1" dirty="0" smtClean="0">
                <a:solidFill>
                  <a:srgbClr val="0000FF"/>
                </a:solidFill>
              </a:rPr>
              <a:t>Next Steps?</a:t>
            </a:r>
          </a:p>
          <a:p>
            <a:pPr>
              <a:spcBef>
                <a:spcPts val="300"/>
              </a:spcBef>
            </a:pPr>
            <a:r>
              <a:rPr lang="en-US" sz="2800" i="1" dirty="0" smtClean="0">
                <a:solidFill>
                  <a:srgbClr val="006600"/>
                </a:solidFill>
              </a:rPr>
              <a:t>Washington State’s Legislative Approach</a:t>
            </a:r>
            <a:endParaRPr lang="en-US" sz="2800" dirty="0">
              <a:solidFill>
                <a:srgbClr val="006600"/>
              </a:solidFill>
            </a:endParaRPr>
          </a:p>
        </p:txBody>
      </p:sp>
      <p:sp>
        <p:nvSpPr>
          <p:cNvPr id="75" name="Rectangle 74"/>
          <p:cNvSpPr>
            <a:spLocks noChangeArrowheads="1"/>
          </p:cNvSpPr>
          <p:nvPr/>
        </p:nvSpPr>
        <p:spPr bwMode="auto">
          <a:xfrm>
            <a:off x="762000" y="4419600"/>
            <a:ext cx="8153400" cy="914400"/>
          </a:xfrm>
          <a:prstGeom prst="rect">
            <a:avLst/>
          </a:prstGeom>
          <a:noFill/>
          <a:ln w="9525" algn="ctr">
            <a:noFill/>
            <a:miter lim="800000"/>
            <a:headEnd/>
            <a:tailEnd/>
          </a:ln>
          <a:effectLst/>
        </p:spPr>
        <p:txBody>
          <a:bodyP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marL="609600" indent="-495300" algn="l">
              <a:lnSpc>
                <a:spcPct val="90000"/>
              </a:lnSpc>
              <a:spcBef>
                <a:spcPct val="20000"/>
              </a:spcBef>
              <a:defRPr/>
            </a:pPr>
            <a:r>
              <a:rPr lang="en-US" dirty="0" smtClean="0">
                <a:solidFill>
                  <a:srgbClr val="FF0000"/>
                </a:solidFill>
              </a:rPr>
              <a:t>Direct the specific studies via legislation:</a:t>
            </a:r>
            <a:endParaRPr lang="en-US" dirty="0">
              <a:solidFill>
                <a:srgbClr val="FF0000"/>
              </a:solidFill>
              <a:effectLst>
                <a:outerShdw blurRad="38100" dist="38100" dir="2700000" algn="tl">
                  <a:srgbClr val="FFFFFF"/>
                </a:outerShdw>
              </a:effectLst>
            </a:endParaRPr>
          </a:p>
          <a:p>
            <a:pPr marL="609600" indent="-495300" algn="l">
              <a:lnSpc>
                <a:spcPct val="90000"/>
              </a:lnSpc>
              <a:spcBef>
                <a:spcPct val="20000"/>
              </a:spcBef>
              <a:defRPr/>
            </a:pPr>
            <a:r>
              <a:rPr lang="en-US" dirty="0">
                <a:solidFill>
                  <a:srgbClr val="0000FF"/>
                </a:solidFill>
                <a:effectLst>
                  <a:outerShdw blurRad="38100" dist="38100" dir="2700000" algn="tl">
                    <a:srgbClr val="000000"/>
                  </a:outerShdw>
                </a:effectLst>
              </a:rPr>
              <a:t>	</a:t>
            </a:r>
          </a:p>
        </p:txBody>
      </p:sp>
      <p:sp>
        <p:nvSpPr>
          <p:cNvPr id="76" name="Rectangle 75"/>
          <p:cNvSpPr>
            <a:spLocks noChangeArrowheads="1"/>
          </p:cNvSpPr>
          <p:nvPr/>
        </p:nvSpPr>
        <p:spPr bwMode="auto">
          <a:xfrm>
            <a:off x="762000" y="5257800"/>
            <a:ext cx="8534400" cy="762000"/>
          </a:xfrm>
          <a:prstGeom prst="rect">
            <a:avLst/>
          </a:prstGeom>
          <a:noFill/>
          <a:ln w="9525" algn="ctr">
            <a:noFill/>
            <a:miter lim="800000"/>
            <a:headEnd/>
            <a:tailEnd/>
          </a:ln>
          <a:effectLst/>
        </p:spPr>
        <p:txBody>
          <a:bodyPr/>
          <a:lstStyle>
            <a:defPPr>
              <a:defRPr lang="en-US"/>
            </a:defPPr>
            <a:lvl1pPr algn="ctr" rtl="0" eaLnBrk="0" fontAlgn="base" hangingPunct="0">
              <a:spcBef>
                <a:spcPct val="0"/>
              </a:spcBef>
              <a:spcAft>
                <a:spcPct val="0"/>
              </a:spcAft>
              <a:defRPr sz="2400" b="1" kern="1200">
                <a:solidFill>
                  <a:schemeClr val="tx1"/>
                </a:solidFill>
                <a:latin typeface="Arial"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marL="609600" indent="-495300" algn="l">
              <a:lnSpc>
                <a:spcPct val="90000"/>
              </a:lnSpc>
              <a:spcBef>
                <a:spcPct val="20000"/>
              </a:spcBef>
              <a:tabLst>
                <a:tab pos="741363" algn="l"/>
              </a:tabLst>
              <a:defRPr/>
            </a:pPr>
            <a:r>
              <a:rPr lang="en-US" dirty="0" smtClean="0">
                <a:solidFill>
                  <a:srgbClr val="FF0000"/>
                </a:solidFill>
              </a:rPr>
              <a:t>More Information?</a:t>
            </a:r>
            <a:endParaRPr lang="en-US" dirty="0">
              <a:solidFill>
                <a:srgbClr val="FF0000"/>
              </a:solidFill>
              <a:effectLst>
                <a:outerShdw blurRad="38100" dist="38100" dir="2700000" algn="tl">
                  <a:srgbClr val="FFFFFF"/>
                </a:outerShdw>
              </a:effectLst>
            </a:endParaRPr>
          </a:p>
          <a:p>
            <a:pPr marL="628650" lvl="1" indent="-404813" algn="l">
              <a:spcBef>
                <a:spcPts val="600"/>
              </a:spcBef>
              <a:buFont typeface="Wingdings" pitchFamily="2" charset="2"/>
              <a:buChar char="ü"/>
              <a:defRPr/>
            </a:pPr>
            <a:r>
              <a:rPr lang="en-US" i="1" dirty="0" smtClean="0">
                <a:solidFill>
                  <a:srgbClr val="0000FF"/>
                </a:solidFill>
              </a:rPr>
              <a:t>saos@wsipp.wa.gov</a:t>
            </a:r>
            <a:endParaRPr lang="en-US" b="0" i="1" dirty="0">
              <a:solidFill>
                <a:srgbClr val="0000FF"/>
              </a:solidFill>
            </a:endParaRPr>
          </a:p>
          <a:p>
            <a:pPr marL="609600" indent="-495300" algn="l">
              <a:lnSpc>
                <a:spcPct val="90000"/>
              </a:lnSpc>
              <a:spcBef>
                <a:spcPct val="20000"/>
              </a:spcBef>
              <a:defRPr/>
            </a:pPr>
            <a:r>
              <a:rPr lang="en-US" dirty="0">
                <a:solidFill>
                  <a:srgbClr val="0000FF"/>
                </a:solidFill>
                <a:effectLst>
                  <a:outerShdw blurRad="38100" dist="38100" dir="2700000" algn="tl">
                    <a:srgbClr val="000000"/>
                  </a:outerShdw>
                </a:effectLst>
              </a:rPr>
              <a:t>	</a:t>
            </a:r>
          </a:p>
        </p:txBody>
      </p:sp>
      <p:sp>
        <p:nvSpPr>
          <p:cNvPr id="78" name="Text Box 30"/>
          <p:cNvSpPr txBox="1">
            <a:spLocks noChangeArrowheads="1"/>
          </p:cNvSpPr>
          <p:nvPr/>
        </p:nvSpPr>
        <p:spPr bwMode="auto">
          <a:xfrm>
            <a:off x="7840663" y="7223125"/>
            <a:ext cx="1239837" cy="396875"/>
          </a:xfrm>
          <a:prstGeom prst="rect">
            <a:avLst/>
          </a:prstGeom>
          <a:noFill/>
          <a:ln w="9525" algn="ctr">
            <a:noFill/>
            <a:miter lim="800000"/>
            <a:headEnd/>
            <a:tailEnd/>
          </a:ln>
        </p:spPr>
        <p:txBody>
          <a:bodyPr>
            <a:spAutoFit/>
          </a:bodyPr>
          <a:lstStyle/>
          <a:p>
            <a:pPr algn="r" eaLnBrk="1" hangingPunct="1">
              <a:spcBef>
                <a:spcPct val="50000"/>
              </a:spcBef>
            </a:pPr>
            <a:r>
              <a:rPr lang="en-US" sz="2000" dirty="0" smtClean="0">
                <a:solidFill>
                  <a:srgbClr val="3399FF"/>
                </a:solidFill>
              </a:rPr>
              <a:t>2 of 2</a:t>
            </a:r>
            <a:endParaRPr lang="en-US" sz="2000" dirty="0">
              <a:solidFill>
                <a:srgbClr val="3399FF"/>
              </a:solidFill>
            </a:endParaRPr>
          </a:p>
        </p:txBody>
      </p:sp>
      <p:sp>
        <p:nvSpPr>
          <p:cNvPr id="79" name="TextBox 78"/>
          <p:cNvSpPr txBox="1"/>
          <p:nvPr/>
        </p:nvSpPr>
        <p:spPr>
          <a:xfrm>
            <a:off x="387824" y="1550313"/>
            <a:ext cx="457200" cy="461665"/>
          </a:xfrm>
          <a:prstGeom prst="rect">
            <a:avLst/>
          </a:prstGeom>
          <a:noFill/>
        </p:spPr>
        <p:txBody>
          <a:bodyPr wrap="square" rtlCol="0">
            <a:spAutoFit/>
          </a:bodyPr>
          <a:lstStyle/>
          <a:p>
            <a:r>
              <a:rPr lang="en-US" sz="2400" dirty="0" smtClean="0">
                <a:solidFill>
                  <a:srgbClr val="0000FF"/>
                </a:solidFill>
              </a:rPr>
              <a:t>1.</a:t>
            </a:r>
            <a:endParaRPr lang="en-US" sz="2400" dirty="0">
              <a:solidFill>
                <a:srgbClr val="0000FF"/>
              </a:solidFill>
            </a:endParaRPr>
          </a:p>
        </p:txBody>
      </p:sp>
      <p:sp>
        <p:nvSpPr>
          <p:cNvPr id="80" name="TextBox 79"/>
          <p:cNvSpPr txBox="1"/>
          <p:nvPr/>
        </p:nvSpPr>
        <p:spPr>
          <a:xfrm>
            <a:off x="381000" y="4369713"/>
            <a:ext cx="457200" cy="461665"/>
          </a:xfrm>
          <a:prstGeom prst="rect">
            <a:avLst/>
          </a:prstGeom>
          <a:noFill/>
        </p:spPr>
        <p:txBody>
          <a:bodyPr wrap="square" rtlCol="0">
            <a:spAutoFit/>
          </a:bodyPr>
          <a:lstStyle/>
          <a:p>
            <a:r>
              <a:rPr lang="en-US" sz="2400" dirty="0" smtClean="0">
                <a:solidFill>
                  <a:srgbClr val="0000FF"/>
                </a:solidFill>
              </a:rPr>
              <a:t>2.</a:t>
            </a:r>
            <a:endParaRPr lang="en-US" sz="2400" dirty="0">
              <a:solidFill>
                <a:srgbClr val="0000FF"/>
              </a:solidFill>
            </a:endParaRPr>
          </a:p>
        </p:txBody>
      </p:sp>
      <p:sp>
        <p:nvSpPr>
          <p:cNvPr id="81" name="TextBox 80"/>
          <p:cNvSpPr txBox="1"/>
          <p:nvPr/>
        </p:nvSpPr>
        <p:spPr>
          <a:xfrm>
            <a:off x="381000" y="5257800"/>
            <a:ext cx="457200" cy="461665"/>
          </a:xfrm>
          <a:prstGeom prst="rect">
            <a:avLst/>
          </a:prstGeom>
          <a:noFill/>
        </p:spPr>
        <p:txBody>
          <a:bodyPr wrap="square" rtlCol="0">
            <a:spAutoFit/>
          </a:bodyPr>
          <a:lstStyle/>
          <a:p>
            <a:r>
              <a:rPr lang="en-US" sz="2400" dirty="0" smtClean="0">
                <a:solidFill>
                  <a:srgbClr val="0000FF"/>
                </a:solidFill>
              </a:rPr>
              <a:t>3.</a:t>
            </a:r>
            <a:endParaRPr lang="en-US" sz="2400" dirty="0">
              <a:solidFill>
                <a:srgbClr val="0000FF"/>
              </a:solidFill>
            </a:endParaRPr>
          </a:p>
        </p:txBody>
      </p:sp>
      <p:sp useBgFill="1">
        <p:nvSpPr>
          <p:cNvPr id="82" name="AutoShape 16"/>
          <p:cNvSpPr>
            <a:spLocks noChangeArrowheads="1"/>
          </p:cNvSpPr>
          <p:nvPr/>
        </p:nvSpPr>
        <p:spPr bwMode="auto">
          <a:xfrm>
            <a:off x="304800" y="6305550"/>
            <a:ext cx="261938" cy="388938"/>
          </a:xfrm>
          <a:prstGeom prst="rtTriangle">
            <a:avLst/>
          </a:prstGeom>
          <a:ln w="9525" algn="ctr">
            <a:noFill/>
            <a:miter lim="800000"/>
            <a:headEnd/>
            <a:tailEnd/>
          </a:ln>
        </p:spPr>
        <p:txBody>
          <a:bodyPr wrap="none" anchor="ctr"/>
          <a:lstStyle/>
          <a:p>
            <a:endParaRPr lang="en-US"/>
          </a:p>
        </p:txBody>
      </p:sp>
      <p:sp useBgFill="1">
        <p:nvSpPr>
          <p:cNvPr id="83" name="AutoShape 16"/>
          <p:cNvSpPr>
            <a:spLocks noChangeArrowheads="1"/>
          </p:cNvSpPr>
          <p:nvPr/>
        </p:nvSpPr>
        <p:spPr bwMode="auto">
          <a:xfrm>
            <a:off x="304800" y="6305550"/>
            <a:ext cx="261938" cy="388938"/>
          </a:xfrm>
          <a:prstGeom prst="rtTriangle">
            <a:avLst/>
          </a:prstGeom>
          <a:ln w="9525" algn="ctr">
            <a:noFill/>
            <a:miter lim="800000"/>
            <a:headEnd/>
            <a:tailEnd/>
          </a:ln>
        </p:spPr>
        <p:txBody>
          <a:bodyPr wrap="none" anchor="ctr"/>
          <a:lstStyle/>
          <a:p>
            <a:endParaRPr lang="en-US"/>
          </a:p>
        </p:txBody>
      </p:sp>
      <p:sp>
        <p:nvSpPr>
          <p:cNvPr id="84"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sp>
        <p:nvSpPr>
          <p:cNvPr id="85"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grpSp>
        <p:nvGrpSpPr>
          <p:cNvPr id="86" name="Group 20"/>
          <p:cNvGrpSpPr/>
          <p:nvPr/>
        </p:nvGrpSpPr>
        <p:grpSpPr>
          <a:xfrm>
            <a:off x="-6019800" y="1600199"/>
            <a:ext cx="5791200" cy="4536364"/>
            <a:chOff x="-6019800" y="1447799"/>
            <a:chExt cx="5791200" cy="4536364"/>
          </a:xfrm>
          <a:solidFill>
            <a:srgbClr val="FFFFFF"/>
          </a:solidFill>
        </p:grpSpPr>
        <p:sp>
          <p:nvSpPr>
            <p:cNvPr id="87" name="Rectangle 86"/>
            <p:cNvSpPr>
              <a:spLocks noChangeArrowheads="1"/>
            </p:cNvSpPr>
            <p:nvPr/>
          </p:nvSpPr>
          <p:spPr bwMode="auto">
            <a:xfrm>
              <a:off x="-6019800" y="1447799"/>
              <a:ext cx="5791200" cy="4536364"/>
            </a:xfrm>
            <a:prstGeom prst="rect">
              <a:avLst/>
            </a:prstGeom>
            <a:grpFill/>
            <a:ln w="3175" algn="ctr">
              <a:noFill/>
              <a:miter lim="800000"/>
              <a:headEnd/>
              <a:tailEnd/>
            </a:ln>
            <a:effectLst>
              <a:outerShdw blurRad="292100" dist="25400" dir="1200000" sx="103000" sy="103000" algn="tl" rotWithShape="0">
                <a:prstClr val="black">
                  <a:alpha val="75000"/>
                </a:prstClr>
              </a:outerShdw>
            </a:effectLst>
          </p:spPr>
          <p:txBody>
            <a:bodyPr wrap="none" anchor="ctr"/>
            <a:lstStyle/>
            <a:p>
              <a:pPr algn="ctr" eaLnBrk="0" hangingPunct="0">
                <a:defRPr/>
              </a:pPr>
              <a:r>
                <a:rPr lang="en-US" dirty="0" smtClean="0"/>
                <a:t>                           </a:t>
              </a:r>
              <a:endParaRPr lang="en-US" dirty="0"/>
            </a:p>
          </p:txBody>
        </p:sp>
        <p:sp>
          <p:nvSpPr>
            <p:cNvPr id="88" name="Rectangle 142"/>
            <p:cNvSpPr>
              <a:spLocks noChangeArrowheads="1"/>
            </p:cNvSpPr>
            <p:nvPr/>
          </p:nvSpPr>
          <p:spPr bwMode="auto">
            <a:xfrm>
              <a:off x="-5943600" y="1447803"/>
              <a:ext cx="5638800" cy="4496616"/>
            </a:xfrm>
            <a:prstGeom prst="rect">
              <a:avLst/>
            </a:prstGeom>
            <a:grpFill/>
            <a:ln w="9525">
              <a:noFill/>
              <a:miter lim="800000"/>
              <a:headEnd/>
              <a:tailEnd/>
            </a:ln>
          </p:spPr>
          <p:txBody>
            <a:bodyPr wrap="square">
              <a:spAutoFit/>
            </a:bodyPr>
            <a:lstStyle/>
            <a:p>
              <a:pPr marL="0" lvl="1" eaLnBrk="0" hangingPunct="0">
                <a:spcBef>
                  <a:spcPct val="10000"/>
                </a:spcBef>
                <a:buFont typeface="Wingdings" pitchFamily="2" charset="2"/>
                <a:buNone/>
                <a:tabLst>
                  <a:tab pos="798513" algn="l"/>
                </a:tabLst>
              </a:pPr>
              <a:r>
                <a:rPr lang="en-US" sz="1900" dirty="0" smtClean="0">
                  <a:solidFill>
                    <a:schemeClr val="bg1"/>
                  </a:solidFill>
                </a:rPr>
                <a:t>Study language from last year’s budget bill</a:t>
              </a:r>
              <a:endParaRPr lang="en-US" sz="1900" i="1" dirty="0">
                <a:solidFill>
                  <a:schemeClr val="bg1"/>
                </a:solidFill>
              </a:endParaRPr>
            </a:p>
            <a:p>
              <a:pPr marL="0" lvl="2" eaLnBrk="0" hangingPunct="0">
                <a:spcBef>
                  <a:spcPct val="10000"/>
                </a:spcBef>
                <a:tabLst>
                  <a:tab pos="798513" algn="l"/>
                </a:tabLst>
              </a:pPr>
              <a:endParaRPr lang="en-US" sz="200" i="1" dirty="0" smtClean="0">
                <a:solidFill>
                  <a:srgbClr val="0000FF"/>
                </a:solidFill>
              </a:endParaRPr>
            </a:p>
            <a:p>
              <a:pPr marL="0" lvl="2" eaLnBrk="0" hangingPunct="0">
                <a:lnSpc>
                  <a:spcPts val="1800"/>
                </a:lnSpc>
                <a:spcBef>
                  <a:spcPts val="600"/>
                </a:spcBef>
                <a:tabLst>
                  <a:tab pos="798513" algn="l"/>
                </a:tabLst>
              </a:pPr>
              <a:r>
                <a:rPr lang="en-US" sz="1400" b="0" i="1" dirty="0" smtClean="0">
                  <a:solidFill>
                    <a:srgbClr val="0000FF"/>
                  </a:solidFill>
                </a:rPr>
                <a:t>“Sec. 610 (4) $100,000 of the general fund--state appropriation for fiscal year 2010 and $100,000 of the general fund--state appropriation for fiscal year 2011 are provided solely for the Washington state institute for public policy to report to the legislature regarding efficient and effective programs and policies. The report shall calculate the return on investment to taxpayers from    evidence-based prevention and intervention programs and policies that influence crime, K-12 education outcomes, child maltreatment, substance abuse, mental health, public health, public assistance, employment, and housing. The institute for public policy shall   provide the legislature with a comprehensive list of programs and policies that improve these outcomes for children and adults in Washington and result in more cost-efficient use of public resources. The institute shall submit interim reports by December 15, 2009, and           October 1, 2010, and a final report by June 30, 2011. The institute may receive additional funds from a private organization for the purpose of conducting this study.”</a:t>
              </a:r>
              <a:endParaRPr lang="en-US" sz="1400" b="0" i="1" dirty="0">
                <a:solidFill>
                  <a:srgbClr val="0000FF"/>
                </a:solidFill>
              </a:endParaRPr>
            </a:p>
          </p:txBody>
        </p:sp>
      </p:grpSp>
      <p:cxnSp>
        <p:nvCxnSpPr>
          <p:cNvPr id="89" name="Straight Connector 88"/>
          <p:cNvCxnSpPr/>
          <p:nvPr/>
        </p:nvCxnSpPr>
        <p:spPr>
          <a:xfrm>
            <a:off x="-2306053" y="2930358"/>
            <a:ext cx="1776664" cy="53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5443621" y="3374189"/>
            <a:ext cx="2646947" cy="79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5825958" y="3598779"/>
            <a:ext cx="3360821" cy="66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2" name="Group 26"/>
          <p:cNvGrpSpPr/>
          <p:nvPr/>
        </p:nvGrpSpPr>
        <p:grpSpPr>
          <a:xfrm>
            <a:off x="-5843337" y="3831302"/>
            <a:ext cx="5207000" cy="451940"/>
            <a:chOff x="-5843337" y="3831302"/>
            <a:chExt cx="5207000" cy="451940"/>
          </a:xfrm>
        </p:grpSpPr>
        <p:cxnSp>
          <p:nvCxnSpPr>
            <p:cNvPr id="93" name="Straight Connector 92"/>
            <p:cNvCxnSpPr/>
            <p:nvPr/>
          </p:nvCxnSpPr>
          <p:spPr>
            <a:xfrm flipV="1">
              <a:off x="-5832642" y="4267200"/>
              <a:ext cx="2001253" cy="1604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747126" y="3831302"/>
              <a:ext cx="4110789" cy="81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5843337" y="4069347"/>
              <a:ext cx="5009148" cy="106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6" name="Group 30"/>
          <p:cNvGrpSpPr/>
          <p:nvPr/>
        </p:nvGrpSpPr>
        <p:grpSpPr>
          <a:xfrm>
            <a:off x="-5828632" y="5219700"/>
            <a:ext cx="5003132" cy="229268"/>
            <a:chOff x="-5828632" y="5219700"/>
            <a:chExt cx="5003132" cy="229268"/>
          </a:xfrm>
        </p:grpSpPr>
        <p:grpSp>
          <p:nvGrpSpPr>
            <p:cNvPr id="97" name="Group 52"/>
            <p:cNvGrpSpPr/>
            <p:nvPr/>
          </p:nvGrpSpPr>
          <p:grpSpPr>
            <a:xfrm>
              <a:off x="-5828632" y="5431590"/>
              <a:ext cx="4064000" cy="17378"/>
              <a:chOff x="-5828632" y="5431590"/>
              <a:chExt cx="4064000" cy="17378"/>
            </a:xfrm>
          </p:grpSpPr>
          <p:cxnSp>
            <p:nvCxnSpPr>
              <p:cNvPr id="99" name="Straight Connector 98"/>
              <p:cNvCxnSpPr/>
              <p:nvPr/>
            </p:nvCxnSpPr>
            <p:spPr>
              <a:xfrm>
                <a:off x="-5828632" y="5447631"/>
                <a:ext cx="1224548" cy="13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64852" y="5431590"/>
                <a:ext cx="1100220" cy="66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98" name="Straight Connector 97"/>
            <p:cNvCxnSpPr/>
            <p:nvPr/>
          </p:nvCxnSpPr>
          <p:spPr>
            <a:xfrm>
              <a:off x="-2426677" y="5219700"/>
              <a:ext cx="1601177"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animEffect transition="in" filter="checkerboard(across)">
                                      <p:cBhvr>
                                        <p:cTn id="7" dur="500"/>
                                        <p:tgtEl>
                                          <p:spTgt spid="7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4">
                                            <p:txEl>
                                              <p:pRg st="1" end="1"/>
                                            </p:txEl>
                                          </p:spTgt>
                                        </p:tgtEl>
                                        <p:attrNameLst>
                                          <p:attrName>style.visibility</p:attrName>
                                        </p:attrNameLst>
                                      </p:cBhvr>
                                      <p:to>
                                        <p:strVal val="visible"/>
                                      </p:to>
                                    </p:set>
                                    <p:animEffect transition="in" filter="checkerboard(across)">
                                      <p:cBhvr>
                                        <p:cTn id="10" dur="500"/>
                                        <p:tgtEl>
                                          <p:spTgt spid="7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73">
                                            <p:txEl>
                                              <p:pRg st="0" end="0"/>
                                            </p:txEl>
                                          </p:spTgt>
                                        </p:tgtEl>
                                        <p:attrNameLst>
                                          <p:attrName>style.visibility</p:attrName>
                                        </p:attrNameLst>
                                      </p:cBhvr>
                                      <p:to>
                                        <p:strVal val="visible"/>
                                      </p:to>
                                    </p:set>
                                    <p:animEffect transition="in" filter="checkerboard(across)">
                                      <p:cBhvr>
                                        <p:cTn id="15" dur="500"/>
                                        <p:tgtEl>
                                          <p:spTgt spid="73">
                                            <p:txEl>
                                              <p:pRg st="0" end="0"/>
                                            </p:txEl>
                                          </p:spTgt>
                                        </p:tgtEl>
                                      </p:cBhvr>
                                    </p:animEffect>
                                  </p:childTnLst>
                                  <p:subTnLst>
                                    <p:animClr>
                                      <p:cBhvr override="childStyle">
                                        <p:cTn dur="1" fill="hold" display="0" masterRel="nextClick" afterEffect="1"/>
                                        <p:tgtEl>
                                          <p:spTgt spid="73">
                                            <p:txEl>
                                              <p:pRg st="0" end="0"/>
                                            </p:txEl>
                                          </p:spTgt>
                                        </p:tgtEl>
                                        <p:attrNameLst>
                                          <p:attrName>ppt_c</p:attrName>
                                        </p:attrNameLst>
                                      </p:cBhvr>
                                      <p:to>
                                        <a:srgbClr val="5F5F5F"/>
                                      </p:to>
                                    </p:animClr>
                                  </p:subTnLst>
                                </p:cTn>
                              </p:par>
                              <p:par>
                                <p:cTn id="16" presetID="5" presetClass="entr" presetSubtype="1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checkerboard(across)">
                                      <p:cBhvr>
                                        <p:cTn id="18" dur="500"/>
                                        <p:tgtEl>
                                          <p:spTgt spid="79"/>
                                        </p:tgtEl>
                                      </p:cBhvr>
                                    </p:animEffect>
                                  </p:childTnLst>
                                  <p:subTnLst>
                                    <p:animClr>
                                      <p:cBhvr override="childStyle">
                                        <p:cTn dur="1" fill="hold" display="0" masterRel="nextClick" afterEffect="1"/>
                                        <p:tgtEl>
                                          <p:spTgt spid="79"/>
                                        </p:tgtEl>
                                        <p:attrNameLst>
                                          <p:attrName>ppt_c</p:attrName>
                                        </p:attrNameLst>
                                      </p:cBhvr>
                                      <p:to>
                                        <a:srgbClr val="5F5F5F"/>
                                      </p:to>
                                    </p:animClr>
                                  </p:subTnLst>
                                </p:cTn>
                              </p:par>
                              <p:par>
                                <p:cTn id="19" presetID="5" presetClass="entr" presetSubtype="10" fill="hold" grpId="0" nodeType="withEffect">
                                  <p:stCondLst>
                                    <p:cond delay="0"/>
                                  </p:stCondLst>
                                  <p:childTnLst>
                                    <p:set>
                                      <p:cBhvr>
                                        <p:cTn id="20" dur="1" fill="hold">
                                          <p:stCondLst>
                                            <p:cond delay="0"/>
                                          </p:stCondLst>
                                        </p:cTn>
                                        <p:tgtEl>
                                          <p:spTgt spid="73">
                                            <p:txEl>
                                              <p:pRg st="1" end="1"/>
                                            </p:txEl>
                                          </p:spTgt>
                                        </p:tgtEl>
                                        <p:attrNameLst>
                                          <p:attrName>style.visibility</p:attrName>
                                        </p:attrNameLst>
                                      </p:cBhvr>
                                      <p:to>
                                        <p:strVal val="visible"/>
                                      </p:to>
                                    </p:set>
                                    <p:animEffect transition="in" filter="checkerboard(across)">
                                      <p:cBhvr>
                                        <p:cTn id="21" dur="500"/>
                                        <p:tgtEl>
                                          <p:spTgt spid="73">
                                            <p:txEl>
                                              <p:pRg st="1" end="1"/>
                                            </p:txEl>
                                          </p:spTgt>
                                        </p:tgtEl>
                                      </p:cBhvr>
                                    </p:animEffect>
                                  </p:childTnLst>
                                  <p:subTnLst>
                                    <p:animClr>
                                      <p:cBhvr override="childStyle">
                                        <p:cTn dur="1" fill="hold" display="0" masterRel="nextClick" afterEffect="1"/>
                                        <p:tgtEl>
                                          <p:spTgt spid="73">
                                            <p:txEl>
                                              <p:pRg st="1" end="1"/>
                                            </p:txEl>
                                          </p:spTgt>
                                        </p:tgtEl>
                                        <p:attrNameLst>
                                          <p:attrName>ppt_c</p:attrName>
                                        </p:attrNameLst>
                                      </p:cBhvr>
                                      <p:to>
                                        <a:srgbClr val="5F5F5F"/>
                                      </p:to>
                                    </p:animClr>
                                  </p:subTnLst>
                                </p:cTn>
                              </p:par>
                              <p:par>
                                <p:cTn id="22" presetID="5" presetClass="entr" presetSubtype="10" fill="hold" grpId="0" nodeType="withEffect">
                                  <p:stCondLst>
                                    <p:cond delay="0"/>
                                  </p:stCondLst>
                                  <p:childTnLst>
                                    <p:set>
                                      <p:cBhvr>
                                        <p:cTn id="23" dur="1" fill="hold">
                                          <p:stCondLst>
                                            <p:cond delay="0"/>
                                          </p:stCondLst>
                                        </p:cTn>
                                        <p:tgtEl>
                                          <p:spTgt spid="73">
                                            <p:txEl>
                                              <p:pRg st="2" end="2"/>
                                            </p:txEl>
                                          </p:spTgt>
                                        </p:tgtEl>
                                        <p:attrNameLst>
                                          <p:attrName>style.visibility</p:attrName>
                                        </p:attrNameLst>
                                      </p:cBhvr>
                                      <p:to>
                                        <p:strVal val="visible"/>
                                      </p:to>
                                    </p:set>
                                    <p:animEffect transition="in" filter="checkerboard(across)">
                                      <p:cBhvr>
                                        <p:cTn id="24" dur="500"/>
                                        <p:tgtEl>
                                          <p:spTgt spid="73">
                                            <p:txEl>
                                              <p:pRg st="2" end="2"/>
                                            </p:txEl>
                                          </p:spTgt>
                                        </p:tgtEl>
                                      </p:cBhvr>
                                    </p:animEffect>
                                  </p:childTnLst>
                                  <p:subTnLst>
                                    <p:animClr>
                                      <p:cBhvr override="childStyle">
                                        <p:cTn dur="1" fill="hold" display="0" masterRel="nextClick" afterEffect="1"/>
                                        <p:tgtEl>
                                          <p:spTgt spid="73">
                                            <p:txEl>
                                              <p:pRg st="2" end="2"/>
                                            </p:txEl>
                                          </p:spTgt>
                                        </p:tgtEl>
                                        <p:attrNameLst>
                                          <p:attrName>ppt_c</p:attrName>
                                        </p:attrNameLst>
                                      </p:cBhvr>
                                      <p:to>
                                        <a:srgbClr val="5F5F5F"/>
                                      </p:to>
                                    </p:animClr>
                                  </p:subTnLst>
                                </p:cTn>
                              </p:par>
                              <p:par>
                                <p:cTn id="25" presetID="5" presetClass="entr" presetSubtype="10" fill="hold" grpId="0" nodeType="withEffect">
                                  <p:stCondLst>
                                    <p:cond delay="0"/>
                                  </p:stCondLst>
                                  <p:childTnLst>
                                    <p:set>
                                      <p:cBhvr>
                                        <p:cTn id="26" dur="1" fill="hold">
                                          <p:stCondLst>
                                            <p:cond delay="0"/>
                                          </p:stCondLst>
                                        </p:cTn>
                                        <p:tgtEl>
                                          <p:spTgt spid="73">
                                            <p:txEl>
                                              <p:pRg st="3" end="3"/>
                                            </p:txEl>
                                          </p:spTgt>
                                        </p:tgtEl>
                                        <p:attrNameLst>
                                          <p:attrName>style.visibility</p:attrName>
                                        </p:attrNameLst>
                                      </p:cBhvr>
                                      <p:to>
                                        <p:strVal val="visible"/>
                                      </p:to>
                                    </p:set>
                                    <p:animEffect transition="in" filter="checkerboard(across)">
                                      <p:cBhvr>
                                        <p:cTn id="27" dur="500"/>
                                        <p:tgtEl>
                                          <p:spTgt spid="73">
                                            <p:txEl>
                                              <p:pRg st="3" end="3"/>
                                            </p:txEl>
                                          </p:spTgt>
                                        </p:tgtEl>
                                      </p:cBhvr>
                                    </p:animEffect>
                                  </p:childTnLst>
                                  <p:subTnLst>
                                    <p:animClr>
                                      <p:cBhvr override="childStyle">
                                        <p:cTn dur="1" fill="hold" display="0" masterRel="nextClick" afterEffect="1"/>
                                        <p:tgtEl>
                                          <p:spTgt spid="73">
                                            <p:txEl>
                                              <p:pRg st="3" end="3"/>
                                            </p:txEl>
                                          </p:spTgt>
                                        </p:tgtEl>
                                        <p:attrNameLst>
                                          <p:attrName>ppt_c</p:attrName>
                                        </p:attrNameLst>
                                      </p:cBhvr>
                                      <p:to>
                                        <a:srgbClr val="5F5F5F"/>
                                      </p:to>
                                    </p:animClr>
                                  </p:subTnLst>
                                </p:cTn>
                              </p:par>
                              <p:par>
                                <p:cTn id="28" presetID="5" presetClass="entr" presetSubtype="10" fill="hold" grpId="0" nodeType="withEffect">
                                  <p:stCondLst>
                                    <p:cond delay="0"/>
                                  </p:stCondLst>
                                  <p:childTnLst>
                                    <p:set>
                                      <p:cBhvr>
                                        <p:cTn id="29" dur="1" fill="hold">
                                          <p:stCondLst>
                                            <p:cond delay="0"/>
                                          </p:stCondLst>
                                        </p:cTn>
                                        <p:tgtEl>
                                          <p:spTgt spid="73">
                                            <p:txEl>
                                              <p:pRg st="4" end="4"/>
                                            </p:txEl>
                                          </p:spTgt>
                                        </p:tgtEl>
                                        <p:attrNameLst>
                                          <p:attrName>style.visibility</p:attrName>
                                        </p:attrNameLst>
                                      </p:cBhvr>
                                      <p:to>
                                        <p:strVal val="visible"/>
                                      </p:to>
                                    </p:set>
                                    <p:animEffect transition="in" filter="checkerboard(across)">
                                      <p:cBhvr>
                                        <p:cTn id="30" dur="500"/>
                                        <p:tgtEl>
                                          <p:spTgt spid="73">
                                            <p:txEl>
                                              <p:pRg st="4" end="4"/>
                                            </p:txEl>
                                          </p:spTgt>
                                        </p:tgtEl>
                                      </p:cBhvr>
                                    </p:animEffect>
                                  </p:childTnLst>
                                  <p:subTnLst>
                                    <p:animClr>
                                      <p:cBhvr override="childStyle">
                                        <p:cTn dur="1" fill="hold" display="0" masterRel="nextClick" afterEffect="1"/>
                                        <p:tgtEl>
                                          <p:spTgt spid="73">
                                            <p:txEl>
                                              <p:pRg st="4" end="4"/>
                                            </p:txEl>
                                          </p:spTgt>
                                        </p:tgtEl>
                                        <p:attrNameLst>
                                          <p:attrName>ppt_c</p:attrName>
                                        </p:attrNameLst>
                                      </p:cBhvr>
                                      <p:to>
                                        <a:srgbClr val="5F5F5F"/>
                                      </p:to>
                                    </p:animClr>
                                  </p:sub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75">
                                            <p:txEl>
                                              <p:pRg st="0" end="0"/>
                                            </p:txEl>
                                          </p:spTgt>
                                        </p:tgtEl>
                                        <p:attrNameLst>
                                          <p:attrName>style.visibility</p:attrName>
                                        </p:attrNameLst>
                                      </p:cBhvr>
                                      <p:to>
                                        <p:strVal val="visible"/>
                                      </p:to>
                                    </p:set>
                                    <p:animEffect transition="in" filter="checkerboard(across)">
                                      <p:cBhvr>
                                        <p:cTn id="35" dur="500"/>
                                        <p:tgtEl>
                                          <p:spTgt spid="75">
                                            <p:txEl>
                                              <p:pRg st="0" end="0"/>
                                            </p:txEl>
                                          </p:spTgt>
                                        </p:tgtEl>
                                      </p:cBhvr>
                                    </p:animEffect>
                                  </p:childTnLst>
                                  <p:subTnLst>
                                    <p:animClr>
                                      <p:cBhvr override="childStyle">
                                        <p:cTn dur="1" fill="hold" display="0" masterRel="nextClick" afterEffect="1"/>
                                        <p:tgtEl>
                                          <p:spTgt spid="75">
                                            <p:txEl>
                                              <p:pRg st="0" end="0"/>
                                            </p:txEl>
                                          </p:spTgt>
                                        </p:tgtEl>
                                        <p:attrNameLst>
                                          <p:attrName>ppt_c</p:attrName>
                                        </p:attrNameLst>
                                      </p:cBhvr>
                                      <p:to>
                                        <a:srgbClr val="5F5F5F"/>
                                      </p:to>
                                    </p:animClr>
                                  </p:subTnLst>
                                </p:cTn>
                              </p:par>
                              <p:par>
                                <p:cTn id="36" presetID="5" presetClass="entr" presetSubtype="10" fill="hold" grpId="0" nodeType="withEffect">
                                  <p:stCondLst>
                                    <p:cond delay="0"/>
                                  </p:stCondLst>
                                  <p:childTnLst>
                                    <p:set>
                                      <p:cBhvr>
                                        <p:cTn id="37" dur="1" fill="hold">
                                          <p:stCondLst>
                                            <p:cond delay="0"/>
                                          </p:stCondLst>
                                        </p:cTn>
                                        <p:tgtEl>
                                          <p:spTgt spid="80"/>
                                        </p:tgtEl>
                                        <p:attrNameLst>
                                          <p:attrName>style.visibility</p:attrName>
                                        </p:attrNameLst>
                                      </p:cBhvr>
                                      <p:to>
                                        <p:strVal val="visible"/>
                                      </p:to>
                                    </p:set>
                                    <p:animEffect transition="in" filter="checkerboard(across)">
                                      <p:cBhvr>
                                        <p:cTn id="38" dur="500"/>
                                        <p:tgtEl>
                                          <p:spTgt spid="80"/>
                                        </p:tgtEl>
                                      </p:cBhvr>
                                    </p:animEffect>
                                  </p:childTnLst>
                                  <p:subTnLst>
                                    <p:animClr>
                                      <p:cBhvr override="childStyle">
                                        <p:cTn dur="1" fill="hold" display="0" masterRel="nextClick" afterEffect="1"/>
                                        <p:tgtEl>
                                          <p:spTgt spid="80"/>
                                        </p:tgtEl>
                                        <p:attrNameLst>
                                          <p:attrName>ppt_c</p:attrName>
                                        </p:attrNameLst>
                                      </p:cBhvr>
                                      <p:to>
                                        <a:srgbClr val="5F5F5F"/>
                                      </p:to>
                                    </p:animClr>
                                  </p:subTnLst>
                                </p:cTn>
                              </p:par>
                            </p:childTnLst>
                          </p:cTn>
                        </p:par>
                      </p:childTnLst>
                    </p:cTn>
                  </p:par>
                  <p:par>
                    <p:cTn id="39" fill="hold">
                      <p:stCondLst>
                        <p:cond delay="indefinite"/>
                      </p:stCondLst>
                      <p:childTnLst>
                        <p:par>
                          <p:cTn id="40" fill="hold">
                            <p:stCondLst>
                              <p:cond delay="0"/>
                            </p:stCondLst>
                            <p:childTnLst>
                              <p:par>
                                <p:cTn id="41" presetID="63" presetClass="path" presetSubtype="0" accel="50000" decel="50000" fill="hold" nodeType="clickEffect">
                                  <p:stCondLst>
                                    <p:cond delay="0"/>
                                  </p:stCondLst>
                                  <p:childTnLst>
                                    <p:animMotion origin="layout" path="M 0.16667 4.44444E-6 L 0.825 4.44444E-6 " pathEditMode="relative" rAng="0" ptsTypes="AA">
                                      <p:cBhvr>
                                        <p:cTn id="42" dur="1000" fill="hold"/>
                                        <p:tgtEl>
                                          <p:spTgt spid="86"/>
                                        </p:tgtEl>
                                        <p:attrNameLst>
                                          <p:attrName>ppt_x</p:attrName>
                                          <p:attrName>ppt_y</p:attrName>
                                        </p:attrNameLst>
                                      </p:cBhvr>
                                      <p:rCtr x="329" y="0"/>
                                    </p:animMotion>
                                  </p:childTnLst>
                                </p:cTn>
                              </p:par>
                            </p:childTnLst>
                          </p:cTn>
                        </p:par>
                      </p:childTnLst>
                    </p:cTn>
                  </p:par>
                  <p:par>
                    <p:cTn id="43" fill="hold">
                      <p:stCondLst>
                        <p:cond delay="indefinite"/>
                      </p:stCondLst>
                      <p:childTnLst>
                        <p:par>
                          <p:cTn id="44" fill="hold">
                            <p:stCondLst>
                              <p:cond delay="0"/>
                            </p:stCondLst>
                            <p:childTnLst>
                              <p:par>
                                <p:cTn id="45" presetID="63" presetClass="path" presetSubtype="0" accel="50000" decel="50000" fill="hold" nodeType="clickEffect">
                                  <p:stCondLst>
                                    <p:cond delay="0"/>
                                  </p:stCondLst>
                                  <p:childTnLst>
                                    <p:animMotion origin="layout" path="M 0.5717 -0.00301 L 0.8217 -0.00301 " pathEditMode="relative" rAng="0" ptsTypes="AA">
                                      <p:cBhvr>
                                        <p:cTn id="46" dur="500" fill="hold"/>
                                        <p:tgtEl>
                                          <p:spTgt spid="89"/>
                                        </p:tgtEl>
                                        <p:attrNameLst>
                                          <p:attrName>ppt_x</p:attrName>
                                          <p:attrName>ppt_y</p:attrName>
                                        </p:attrNameLst>
                                      </p:cBhvr>
                                      <p:rCtr x="125" y="0"/>
                                    </p:animMotion>
                                  </p:childTnLst>
                                </p:cTn>
                              </p:par>
                            </p:childTnLst>
                          </p:cTn>
                        </p:par>
                      </p:childTnLst>
                    </p:cTn>
                  </p:par>
                  <p:par>
                    <p:cTn id="47" fill="hold">
                      <p:stCondLst>
                        <p:cond delay="indefinite"/>
                      </p:stCondLst>
                      <p:childTnLst>
                        <p:par>
                          <p:cTn id="48" fill="hold">
                            <p:stCondLst>
                              <p:cond delay="0"/>
                            </p:stCondLst>
                            <p:childTnLst>
                              <p:par>
                                <p:cTn id="49" presetID="63" presetClass="path" presetSubtype="0" accel="50000" decel="50000" fill="hold" nodeType="clickEffect">
                                  <p:stCondLst>
                                    <p:cond delay="0"/>
                                  </p:stCondLst>
                                  <p:childTnLst>
                                    <p:animMotion origin="layout" path="M 0.57552 0.00231 L 0.82552 0.00231 " pathEditMode="relative" rAng="0" ptsTypes="AA">
                                      <p:cBhvr>
                                        <p:cTn id="50" dur="500" fill="hold"/>
                                        <p:tgtEl>
                                          <p:spTgt spid="90"/>
                                        </p:tgtEl>
                                        <p:attrNameLst>
                                          <p:attrName>ppt_x</p:attrName>
                                          <p:attrName>ppt_y</p:attrName>
                                        </p:attrNameLst>
                                      </p:cBhvr>
                                      <p:rCtr x="125" y="0"/>
                                    </p:animMotion>
                                  </p:childTnLst>
                                </p:cTn>
                              </p:par>
                              <p:par>
                                <p:cTn id="51" presetID="63" presetClass="path" presetSubtype="0" accel="50000" decel="50000" fill="hold" nodeType="withEffect">
                                  <p:stCondLst>
                                    <p:cond delay="0"/>
                                  </p:stCondLst>
                                  <p:childTnLst>
                                    <p:animMotion origin="layout" path="M 0.57083 0.00208 L 0.82083 0.00208 " pathEditMode="relative" rAng="0" ptsTypes="AA">
                                      <p:cBhvr>
                                        <p:cTn id="52" dur="500" fill="hold"/>
                                        <p:tgtEl>
                                          <p:spTgt spid="91"/>
                                        </p:tgtEl>
                                        <p:attrNameLst>
                                          <p:attrName>ppt_x</p:attrName>
                                          <p:attrName>ppt_y</p:attrName>
                                        </p:attrNameLst>
                                      </p:cBhvr>
                                      <p:rCtr x="125" y="0"/>
                                    </p:animMotion>
                                  </p:childTnLst>
                                </p:cTn>
                              </p:par>
                            </p:childTnLst>
                          </p:cTn>
                        </p:par>
                      </p:childTnLst>
                    </p:cTn>
                  </p:par>
                  <p:par>
                    <p:cTn id="53" fill="hold">
                      <p:stCondLst>
                        <p:cond delay="indefinite"/>
                      </p:stCondLst>
                      <p:childTnLst>
                        <p:par>
                          <p:cTn id="54" fill="hold">
                            <p:stCondLst>
                              <p:cond delay="0"/>
                            </p:stCondLst>
                            <p:childTnLst>
                              <p:par>
                                <p:cTn id="55" presetID="63" presetClass="path" presetSubtype="0" accel="50000" decel="50000" fill="hold" nodeType="clickEffect">
                                  <p:stCondLst>
                                    <p:cond delay="0"/>
                                  </p:stCondLst>
                                  <p:childTnLst>
                                    <p:animMotion origin="layout" path="M 0.57292 0.00324 L 0.82292 0.00324 " pathEditMode="relative" rAng="0" ptsTypes="AA">
                                      <p:cBhvr>
                                        <p:cTn id="56" dur="500" fill="hold"/>
                                        <p:tgtEl>
                                          <p:spTgt spid="92"/>
                                        </p:tgtEl>
                                        <p:attrNameLst>
                                          <p:attrName>ppt_x</p:attrName>
                                          <p:attrName>ppt_y</p:attrName>
                                        </p:attrNameLst>
                                      </p:cBhvr>
                                      <p:rCtr x="125" y="0"/>
                                    </p:animMotion>
                                  </p:childTnLst>
                                </p:cTn>
                              </p:par>
                            </p:childTnLst>
                          </p:cTn>
                        </p:par>
                      </p:childTnLst>
                    </p:cTn>
                  </p:par>
                  <p:par>
                    <p:cTn id="57" fill="hold">
                      <p:stCondLst>
                        <p:cond delay="indefinite"/>
                      </p:stCondLst>
                      <p:childTnLst>
                        <p:par>
                          <p:cTn id="58" fill="hold">
                            <p:stCondLst>
                              <p:cond delay="0"/>
                            </p:stCondLst>
                            <p:childTnLst>
                              <p:par>
                                <p:cTn id="59" presetID="63" presetClass="path" presetSubtype="0" accel="50000" decel="50000" fill="hold" nodeType="clickEffect">
                                  <p:stCondLst>
                                    <p:cond delay="0"/>
                                  </p:stCondLst>
                                  <p:childTnLst>
                                    <p:animMotion origin="layout" path="M 0.57222 2.22222E-6 L 0.82222 2.22222E-6 " pathEditMode="relative" rAng="0" ptsTypes="AA">
                                      <p:cBhvr>
                                        <p:cTn id="60" dur="500" fill="hold"/>
                                        <p:tgtEl>
                                          <p:spTgt spid="96"/>
                                        </p:tgtEl>
                                        <p:attrNameLst>
                                          <p:attrName>ppt_x</p:attrName>
                                          <p:attrName>ppt_y</p:attrName>
                                        </p:attrNameLst>
                                      </p:cBhvr>
                                      <p:rCtr x="125" y="0"/>
                                    </p:animMotion>
                                  </p:childTnLst>
                                </p:cTn>
                              </p:par>
                            </p:childTnLst>
                          </p:cTn>
                        </p:par>
                      </p:childTnLst>
                    </p:cTn>
                  </p:par>
                  <p:par>
                    <p:cTn id="61" fill="hold">
                      <p:stCondLst>
                        <p:cond delay="indefinite"/>
                      </p:stCondLst>
                      <p:childTnLst>
                        <p:par>
                          <p:cTn id="62" fill="hold">
                            <p:stCondLst>
                              <p:cond delay="0"/>
                            </p:stCondLst>
                            <p:childTnLst>
                              <p:par>
                                <p:cTn id="63" presetID="9" presetClass="exit" presetSubtype="0" fill="hold" nodeType="clickEffect">
                                  <p:stCondLst>
                                    <p:cond delay="0"/>
                                  </p:stCondLst>
                                  <p:childTnLst>
                                    <p:animEffect transition="out" filter="dissolve">
                                      <p:cBhvr>
                                        <p:cTn id="64" dur="1000"/>
                                        <p:tgtEl>
                                          <p:spTgt spid="86"/>
                                        </p:tgtEl>
                                      </p:cBhvr>
                                    </p:animEffect>
                                    <p:set>
                                      <p:cBhvr>
                                        <p:cTn id="65" dur="1" fill="hold">
                                          <p:stCondLst>
                                            <p:cond delay="999"/>
                                          </p:stCondLst>
                                        </p:cTn>
                                        <p:tgtEl>
                                          <p:spTgt spid="86"/>
                                        </p:tgtEl>
                                        <p:attrNameLst>
                                          <p:attrName>style.visibility</p:attrName>
                                        </p:attrNameLst>
                                      </p:cBhvr>
                                      <p:to>
                                        <p:strVal val="hidden"/>
                                      </p:to>
                                    </p:set>
                                  </p:childTnLst>
                                </p:cTn>
                              </p:par>
                              <p:par>
                                <p:cTn id="66" presetID="9" presetClass="exit" presetSubtype="0" fill="hold" nodeType="withEffect">
                                  <p:stCondLst>
                                    <p:cond delay="0"/>
                                  </p:stCondLst>
                                  <p:childTnLst>
                                    <p:animEffect transition="out" filter="dissolve">
                                      <p:cBhvr>
                                        <p:cTn id="67" dur="500"/>
                                        <p:tgtEl>
                                          <p:spTgt spid="89"/>
                                        </p:tgtEl>
                                      </p:cBhvr>
                                    </p:animEffect>
                                    <p:set>
                                      <p:cBhvr>
                                        <p:cTn id="68" dur="1" fill="hold">
                                          <p:stCondLst>
                                            <p:cond delay="499"/>
                                          </p:stCondLst>
                                        </p:cTn>
                                        <p:tgtEl>
                                          <p:spTgt spid="89"/>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500"/>
                                        <p:tgtEl>
                                          <p:spTgt spid="90"/>
                                        </p:tgtEl>
                                      </p:cBhvr>
                                    </p:animEffect>
                                    <p:set>
                                      <p:cBhvr>
                                        <p:cTn id="71" dur="1" fill="hold">
                                          <p:stCondLst>
                                            <p:cond delay="499"/>
                                          </p:stCondLst>
                                        </p:cTn>
                                        <p:tgtEl>
                                          <p:spTgt spid="90"/>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500"/>
                                        <p:tgtEl>
                                          <p:spTgt spid="91"/>
                                        </p:tgtEl>
                                      </p:cBhvr>
                                    </p:animEffect>
                                    <p:set>
                                      <p:cBhvr>
                                        <p:cTn id="74" dur="1" fill="hold">
                                          <p:stCondLst>
                                            <p:cond delay="499"/>
                                          </p:stCondLst>
                                        </p:cTn>
                                        <p:tgtEl>
                                          <p:spTgt spid="91"/>
                                        </p:tgtEl>
                                        <p:attrNameLst>
                                          <p:attrName>style.visibility</p:attrName>
                                        </p:attrNameLst>
                                      </p:cBhvr>
                                      <p:to>
                                        <p:strVal val="hidden"/>
                                      </p:to>
                                    </p:set>
                                  </p:childTnLst>
                                </p:cTn>
                              </p:par>
                              <p:par>
                                <p:cTn id="75" presetID="9" presetClass="exit" presetSubtype="0" fill="hold" nodeType="withEffect">
                                  <p:stCondLst>
                                    <p:cond delay="0"/>
                                  </p:stCondLst>
                                  <p:childTnLst>
                                    <p:animEffect transition="out" filter="dissolve">
                                      <p:cBhvr>
                                        <p:cTn id="76" dur="500"/>
                                        <p:tgtEl>
                                          <p:spTgt spid="92"/>
                                        </p:tgtEl>
                                      </p:cBhvr>
                                    </p:animEffect>
                                    <p:set>
                                      <p:cBhvr>
                                        <p:cTn id="77" dur="1" fill="hold">
                                          <p:stCondLst>
                                            <p:cond delay="499"/>
                                          </p:stCondLst>
                                        </p:cTn>
                                        <p:tgtEl>
                                          <p:spTgt spid="92"/>
                                        </p:tgtEl>
                                        <p:attrNameLst>
                                          <p:attrName>style.visibility</p:attrName>
                                        </p:attrNameLst>
                                      </p:cBhvr>
                                      <p:to>
                                        <p:strVal val="hidden"/>
                                      </p:to>
                                    </p:set>
                                  </p:childTnLst>
                                </p:cTn>
                              </p:par>
                              <p:par>
                                <p:cTn id="78" presetID="9" presetClass="exit" presetSubtype="0" fill="hold" nodeType="withEffect">
                                  <p:stCondLst>
                                    <p:cond delay="0"/>
                                  </p:stCondLst>
                                  <p:childTnLst>
                                    <p:animEffect transition="out" filter="dissolve">
                                      <p:cBhvr>
                                        <p:cTn id="79" dur="500"/>
                                        <p:tgtEl>
                                          <p:spTgt spid="96"/>
                                        </p:tgtEl>
                                      </p:cBhvr>
                                    </p:animEffect>
                                    <p:set>
                                      <p:cBhvr>
                                        <p:cTn id="80" dur="1" fill="hold">
                                          <p:stCondLst>
                                            <p:cond delay="499"/>
                                          </p:stCondLst>
                                        </p:cTn>
                                        <p:tgtEl>
                                          <p:spTgt spid="96"/>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checkerboard(across)">
                                      <p:cBhvr>
                                        <p:cTn id="85" dur="500"/>
                                        <p:tgtEl>
                                          <p:spTgt spid="76"/>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81"/>
                                        </p:tgtEl>
                                        <p:attrNameLst>
                                          <p:attrName>style.visibility</p:attrName>
                                        </p:attrNameLst>
                                      </p:cBhvr>
                                      <p:to>
                                        <p:strVal val="visible"/>
                                      </p:to>
                                    </p:set>
                                    <p:animEffect transition="in" filter="checkerboard(across)">
                                      <p:cBhvr>
                                        <p:cTn id="88"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uiExpand="1" build="p"/>
      <p:bldP spid="74" grpId="0" uiExpand="1" build="p"/>
      <p:bldP spid="75" grpId="0" build="p"/>
      <p:bldP spid="76" grpId="0"/>
      <p:bldP spid="79" grpId="0"/>
      <p:bldP spid="80" grpId="0"/>
      <p:bldP spid="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130" name="AutoShape 16"/>
          <p:cNvSpPr>
            <a:spLocks noChangeArrowheads="1"/>
          </p:cNvSpPr>
          <p:nvPr/>
        </p:nvSpPr>
        <p:spPr bwMode="auto">
          <a:xfrm>
            <a:off x="304800" y="6305550"/>
            <a:ext cx="261938" cy="388938"/>
          </a:xfrm>
          <a:prstGeom prst="rtTriangle">
            <a:avLst/>
          </a:prstGeom>
          <a:ln w="9525" algn="ctr">
            <a:noFill/>
            <a:miter lim="800000"/>
            <a:headEnd/>
            <a:tailEnd/>
          </a:ln>
        </p:spPr>
        <p:txBody>
          <a:bodyPr wrap="none" anchor="ctr"/>
          <a:lstStyle/>
          <a:p>
            <a:endParaRPr lang="en-US"/>
          </a:p>
        </p:txBody>
      </p:sp>
      <p:sp>
        <p:nvSpPr>
          <p:cNvPr id="10" name="Line 29"/>
          <p:cNvSpPr>
            <a:spLocks noChangeShapeType="1"/>
          </p:cNvSpPr>
          <p:nvPr/>
        </p:nvSpPr>
        <p:spPr bwMode="auto">
          <a:xfrm>
            <a:off x="7562891" y="2159000"/>
            <a:ext cx="2555875" cy="1681163"/>
          </a:xfrm>
          <a:prstGeom prst="line">
            <a:avLst/>
          </a:prstGeom>
          <a:noFill/>
          <a:ln w="152400" cap="rnd">
            <a:noFill/>
            <a:prstDash val="sysDot"/>
            <a:round/>
            <a:headEnd/>
            <a:tailEnd/>
          </a:ln>
        </p:spPr>
        <p:txBody>
          <a:bodyPr wrap="none" anchor="ctr"/>
          <a:lstStyle/>
          <a:p>
            <a:endParaRPr lang="en-US"/>
          </a:p>
        </p:txBody>
      </p:sp>
      <p:sp>
        <p:nvSpPr>
          <p:cNvPr id="12" name="Rectangle 3"/>
          <p:cNvSpPr>
            <a:spLocks noChangeArrowheads="1"/>
          </p:cNvSpPr>
          <p:nvPr/>
        </p:nvSpPr>
        <p:spPr bwMode="auto">
          <a:xfrm>
            <a:off x="1066800" y="1828800"/>
            <a:ext cx="6858000" cy="923330"/>
          </a:xfrm>
          <a:prstGeom prst="rect">
            <a:avLst/>
          </a:prstGeom>
          <a:noFill/>
          <a:ln w="9525">
            <a:noFill/>
            <a:miter lim="800000"/>
            <a:headEnd/>
            <a:tailEnd/>
          </a:ln>
        </p:spPr>
        <p:txBody>
          <a:bodyPr wrap="square" lIns="0" tIns="0" rIns="0" bIns="0">
            <a:spAutoFit/>
          </a:bodyPr>
          <a:lstStyle/>
          <a:p>
            <a:pPr algn="ctr">
              <a:defRPr/>
            </a:pPr>
            <a:r>
              <a:rPr lang="en-US" sz="6000" dirty="0">
                <a:solidFill>
                  <a:srgbClr val="FFFF00"/>
                </a:solidFill>
                <a:effectLst>
                  <a:outerShdw blurRad="38100" dist="38100" dir="2700000" algn="tl">
                    <a:srgbClr val="000000"/>
                  </a:outerShdw>
                </a:effectLst>
              </a:rPr>
              <a:t>Thank You!</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5963</TotalTime>
  <Words>1206</Words>
  <Application>Microsoft Office PowerPoint</Application>
  <PresentationFormat>On-screen Show (4:3)</PresentationFormat>
  <Paragraphs>182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WSIPP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user</cp:lastModifiedBy>
  <cp:revision>631</cp:revision>
  <cp:lastPrinted>1999-02-11T17:36:23Z</cp:lastPrinted>
  <dcterms:created xsi:type="dcterms:W3CDTF">2009-02-19T23:07:20Z</dcterms:created>
  <dcterms:modified xsi:type="dcterms:W3CDTF">2010-02-10T13:27:50Z</dcterms:modified>
</cp:coreProperties>
</file>