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7" r:id="rId2"/>
  </p:sldMasterIdLst>
  <p:notesMasterIdLst>
    <p:notesMasterId r:id="rId18"/>
  </p:notesMasterIdLst>
  <p:sldIdLst>
    <p:sldId id="274" r:id="rId3"/>
    <p:sldId id="275" r:id="rId4"/>
    <p:sldId id="256" r:id="rId5"/>
    <p:sldId id="257" r:id="rId6"/>
    <p:sldId id="273" r:id="rId7"/>
    <p:sldId id="272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E139F40-D087-4E7F-9534-8EE224863D9D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2725EAC-3841-494B-8E03-3B17F37BC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title and date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rvices_Smar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38150" y="904875"/>
            <a:ext cx="8258175" cy="60325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3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heading-center over smart art</a:t>
            </a:r>
          </a:p>
        </p:txBody>
      </p:sp>
      <p:sp>
        <p:nvSpPr>
          <p:cNvPr id="6" name="SmartArt Placeholder 5"/>
          <p:cNvSpPr>
            <a:spLocks noGrp="1"/>
          </p:cNvSpPr>
          <p:nvPr>
            <p:ph type="dgm" sz="quarter" idx="11"/>
          </p:nvPr>
        </p:nvSpPr>
        <p:spPr>
          <a:xfrm>
            <a:off x="447675" y="1655763"/>
            <a:ext cx="8258175" cy="42513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784C-4B10-4DB4-99AC-1B7D4F6B576F}" type="datetime1">
              <a:rPr lang="en-US" smtClean="0"/>
              <a:pPr/>
              <a:t>1/12/2011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0193CB-661E-4605-9C08-68FA5F9BEE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en-US" smtClean="0"/>
              <a:t>http://www.commissions.leg.state.mn.us/csi/csi.html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928687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75050" y="928687"/>
            <a:ext cx="5111750" cy="51673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090737"/>
            <a:ext cx="3008313" cy="4005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784C-4B10-4DB4-99AC-1B7D4F6B576F}" type="datetime1">
              <a:rPr lang="en-US" smtClean="0"/>
              <a:pPr/>
              <a:t>1/12/2011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0193CB-661E-4605-9C08-68FA5F9BEE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en-US" smtClean="0"/>
              <a:t>http://www.commissions.leg.state.mn.us/csi/csi.html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3400" y="838200"/>
            <a:ext cx="8077200" cy="5410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784C-4B10-4DB4-99AC-1B7D4F6B576F}" type="datetime1">
              <a:rPr lang="en-US" smtClean="0"/>
              <a:pPr/>
              <a:t>1/12/2011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0193CB-661E-4605-9C08-68FA5F9BEE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en-US" smtClean="0"/>
              <a:t>http://www.commissions.leg.state.mn.us/csi/csi.html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8334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62237"/>
            <a:ext cx="4040188" cy="3586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28800"/>
            <a:ext cx="4041775" cy="8334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2237"/>
            <a:ext cx="4041775" cy="3586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784C-4B10-4DB4-99AC-1B7D4F6B576F}" type="datetime1">
              <a:rPr lang="en-US" smtClean="0"/>
              <a:pPr/>
              <a:t>1/12/2011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0193CB-661E-4605-9C08-68FA5F9BEE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en-US" smtClean="0"/>
              <a:t>http://www.commissions.leg.state.mn.us/csi/csi.html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087563"/>
            <a:ext cx="8229600" cy="39322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784C-4B10-4DB4-99AC-1B7D4F6B576F}" type="datetime1">
              <a:rPr lang="en-US" smtClean="0"/>
              <a:pPr/>
              <a:t>1/12/2011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0193CB-661E-4605-9C08-68FA5F9BEE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en-US" smtClean="0"/>
              <a:t>http://www.commissions.leg.state.mn.us/csi/csi.html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edit. This slide can be a section break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7CB0-CDD5-4401-9BA6-01A9B2A12CF4}" type="datetime1">
              <a:rPr lang="en-US" smtClean="0"/>
              <a:pPr/>
              <a:t>1/12/2011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193CB-661E-4605-9C08-68FA5F9BEE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4876800" cy="281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add title and date to this title slide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15000" y="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5" r:id="rId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416675"/>
            <a:ext cx="167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784C-4B10-4DB4-99AC-1B7D4F6B576F}" type="datetime1">
              <a:rPr lang="en-US" smtClean="0"/>
              <a:pPr/>
              <a:t>1/12/2011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41667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193CB-661E-4605-9C08-68FA5F9BEE4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CSI ppt.jpg"/>
          <p:cNvPicPr>
            <a:picLocks noChangeAspect="1"/>
          </p:cNvPicPr>
          <p:nvPr/>
        </p:nvPicPr>
        <p:blipFill>
          <a:blip r:embed="rId8" cstate="print"/>
          <a:srcRect t="65596"/>
          <a:stretch>
            <a:fillRect/>
          </a:stretch>
        </p:blipFill>
        <p:spPr>
          <a:xfrm>
            <a:off x="0" y="0"/>
            <a:ext cx="9144000" cy="685116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9400" y="6477000"/>
            <a:ext cx="3657600" cy="2127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ctr"/>
            <a:r>
              <a:rPr lang="en-US" dirty="0" smtClean="0"/>
              <a:t>http://www.commissions.leg.state.mn.us/csi/csi.html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4008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missions.leg.state.mn.us/csi/csi.html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"/>
          <p:cNvGrpSpPr/>
          <p:nvPr/>
        </p:nvGrpSpPr>
        <p:grpSpPr>
          <a:xfrm>
            <a:off x="856488" y="1417339"/>
            <a:ext cx="7418832" cy="4682531"/>
            <a:chOff x="856488" y="1417339"/>
            <a:chExt cx="7418832" cy="4682531"/>
          </a:xfrm>
        </p:grpSpPr>
        <p:sp>
          <p:nvSpPr>
            <p:cNvPr id="139" name="Oval 138"/>
            <p:cNvSpPr/>
            <p:nvPr/>
          </p:nvSpPr>
          <p:spPr>
            <a:xfrm>
              <a:off x="3730752" y="1426464"/>
              <a:ext cx="1682496" cy="34747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" name="Group 136"/>
            <p:cNvGrpSpPr/>
            <p:nvPr/>
          </p:nvGrpSpPr>
          <p:grpSpPr>
            <a:xfrm>
              <a:off x="856488" y="1417339"/>
              <a:ext cx="7418832" cy="4682531"/>
              <a:chOff x="856488" y="1234459"/>
              <a:chExt cx="7418832" cy="4682531"/>
            </a:xfrm>
          </p:grpSpPr>
          <p:grpSp>
            <p:nvGrpSpPr>
              <p:cNvPr id="5" name="Group 101"/>
              <p:cNvGrpSpPr/>
              <p:nvPr/>
            </p:nvGrpSpPr>
            <p:grpSpPr>
              <a:xfrm>
                <a:off x="856488" y="2026920"/>
                <a:ext cx="7418832" cy="3483864"/>
                <a:chOff x="682752" y="2026920"/>
                <a:chExt cx="7418832" cy="3483864"/>
              </a:xfrm>
            </p:grpSpPr>
            <p:grpSp>
              <p:nvGrpSpPr>
                <p:cNvPr id="6" name="Group 25"/>
                <p:cNvGrpSpPr/>
                <p:nvPr/>
              </p:nvGrpSpPr>
              <p:grpSpPr>
                <a:xfrm>
                  <a:off x="682752" y="2029968"/>
                  <a:ext cx="1356360" cy="3477768"/>
                  <a:chOff x="1597152" y="2459736"/>
                  <a:chExt cx="1356360" cy="3477768"/>
                </a:xfrm>
              </p:grpSpPr>
              <p:sp>
                <p:nvSpPr>
                  <p:cNvPr id="4" name="Rectangle 3"/>
                  <p:cNvSpPr/>
                  <p:nvPr/>
                </p:nvSpPr>
                <p:spPr>
                  <a:xfrm>
                    <a:off x="1837944" y="2459736"/>
                    <a:ext cx="896112" cy="493776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" name="Rectangle 6"/>
                  <p:cNvSpPr/>
                  <p:nvPr/>
                </p:nvSpPr>
                <p:spPr>
                  <a:xfrm>
                    <a:off x="1834896" y="2959608"/>
                    <a:ext cx="896112" cy="49377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" name="Rectangle 7"/>
                  <p:cNvSpPr/>
                  <p:nvPr/>
                </p:nvSpPr>
                <p:spPr>
                  <a:xfrm>
                    <a:off x="1834896" y="3453384"/>
                    <a:ext cx="896112" cy="493776"/>
                  </a:xfrm>
                  <a:prstGeom prst="rect">
                    <a:avLst/>
                  </a:prstGeom>
                  <a:solidFill>
                    <a:srgbClr val="009900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" name="Rectangle 8"/>
                  <p:cNvSpPr/>
                  <p:nvPr/>
                </p:nvSpPr>
                <p:spPr>
                  <a:xfrm>
                    <a:off x="1834896" y="3956304"/>
                    <a:ext cx="896112" cy="493776"/>
                  </a:xfrm>
                  <a:prstGeom prst="rect">
                    <a:avLst/>
                  </a:prstGeom>
                  <a:solidFill>
                    <a:srgbClr val="FF9B15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" name="Rectangle 9"/>
                  <p:cNvSpPr/>
                  <p:nvPr/>
                </p:nvSpPr>
                <p:spPr>
                  <a:xfrm>
                    <a:off x="1834896" y="4468368"/>
                    <a:ext cx="896112" cy="493776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" name="Rectangle 10"/>
                  <p:cNvSpPr/>
                  <p:nvPr/>
                </p:nvSpPr>
                <p:spPr>
                  <a:xfrm>
                    <a:off x="1834896" y="4953000"/>
                    <a:ext cx="896112" cy="493776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" name="Rectangle 17"/>
                  <p:cNvSpPr/>
                  <p:nvPr/>
                </p:nvSpPr>
                <p:spPr>
                  <a:xfrm>
                    <a:off x="1840992" y="5443728"/>
                    <a:ext cx="896112" cy="493776"/>
                  </a:xfrm>
                  <a:prstGeom prst="rect">
                    <a:avLst/>
                  </a:prstGeom>
                  <a:solidFill>
                    <a:schemeClr val="accent4">
                      <a:lumMod val="5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1627632" y="5504688"/>
                    <a:ext cx="132588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Information</a:t>
                    </a:r>
                  </a:p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Technology</a:t>
                    </a:r>
                    <a:endParaRPr lang="en-US" sz="10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1606296" y="4989576"/>
                    <a:ext cx="132588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Raw Data</a:t>
                    </a:r>
                  </a:p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Pool</a:t>
                    </a:r>
                    <a:endParaRPr lang="en-US" sz="10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1615440" y="4550664"/>
                    <a:ext cx="132588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000" b="1" dirty="0" smtClean="0">
                        <a:solidFill>
                          <a:srgbClr val="000000"/>
                        </a:solidFill>
                      </a:rPr>
                      <a:t>Finance</a:t>
                    </a:r>
                    <a:endParaRPr lang="en-US" sz="1000" b="1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597152" y="3983736"/>
                    <a:ext cx="132588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Administrative</a:t>
                    </a:r>
                  </a:p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Services</a:t>
                    </a:r>
                    <a:endParaRPr lang="en-US" sz="10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1615440" y="3499104"/>
                    <a:ext cx="132588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Human</a:t>
                    </a:r>
                  </a:p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Resources</a:t>
                    </a: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1621536" y="2993136"/>
                    <a:ext cx="132588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Program-</a:t>
                    </a:r>
                  </a:p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Specific Work</a:t>
                    </a:r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1621536" y="2499360"/>
                    <a:ext cx="132588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Touch Point</a:t>
                    </a:r>
                  </a:p>
                </p:txBody>
              </p:sp>
            </p:grpSp>
            <p:grpSp>
              <p:nvGrpSpPr>
                <p:cNvPr id="12" name="Group 26"/>
                <p:cNvGrpSpPr/>
                <p:nvPr/>
              </p:nvGrpSpPr>
              <p:grpSpPr>
                <a:xfrm>
                  <a:off x="1886712" y="2026920"/>
                  <a:ext cx="1356360" cy="3477768"/>
                  <a:chOff x="1597152" y="2459736"/>
                  <a:chExt cx="1356360" cy="3477768"/>
                </a:xfrm>
              </p:grpSpPr>
              <p:sp>
                <p:nvSpPr>
                  <p:cNvPr id="28" name="Rectangle 27"/>
                  <p:cNvSpPr/>
                  <p:nvPr/>
                </p:nvSpPr>
                <p:spPr>
                  <a:xfrm>
                    <a:off x="1837944" y="2459736"/>
                    <a:ext cx="896112" cy="493776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" name="Rectangle 28"/>
                  <p:cNvSpPr/>
                  <p:nvPr/>
                </p:nvSpPr>
                <p:spPr>
                  <a:xfrm>
                    <a:off x="1834896" y="2959608"/>
                    <a:ext cx="896112" cy="49377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" name="Rectangle 29"/>
                  <p:cNvSpPr/>
                  <p:nvPr/>
                </p:nvSpPr>
                <p:spPr>
                  <a:xfrm>
                    <a:off x="1834896" y="3453384"/>
                    <a:ext cx="896112" cy="493776"/>
                  </a:xfrm>
                  <a:prstGeom prst="rect">
                    <a:avLst/>
                  </a:prstGeom>
                  <a:solidFill>
                    <a:srgbClr val="009900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" name="Rectangle 30"/>
                  <p:cNvSpPr/>
                  <p:nvPr/>
                </p:nvSpPr>
                <p:spPr>
                  <a:xfrm>
                    <a:off x="1834896" y="3956304"/>
                    <a:ext cx="896112" cy="493776"/>
                  </a:xfrm>
                  <a:prstGeom prst="rect">
                    <a:avLst/>
                  </a:prstGeom>
                  <a:solidFill>
                    <a:srgbClr val="FF9B15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" name="Rectangle 31"/>
                  <p:cNvSpPr/>
                  <p:nvPr/>
                </p:nvSpPr>
                <p:spPr>
                  <a:xfrm>
                    <a:off x="1834896" y="4468368"/>
                    <a:ext cx="896112" cy="493776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" name="Rectangle 32"/>
                  <p:cNvSpPr/>
                  <p:nvPr/>
                </p:nvSpPr>
                <p:spPr>
                  <a:xfrm>
                    <a:off x="1834896" y="4953000"/>
                    <a:ext cx="896112" cy="493776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" name="Rectangle 33"/>
                  <p:cNvSpPr/>
                  <p:nvPr/>
                </p:nvSpPr>
                <p:spPr>
                  <a:xfrm>
                    <a:off x="1840992" y="5443728"/>
                    <a:ext cx="896112" cy="493776"/>
                  </a:xfrm>
                  <a:prstGeom prst="rect">
                    <a:avLst/>
                  </a:prstGeom>
                  <a:solidFill>
                    <a:schemeClr val="accent4">
                      <a:lumMod val="5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1627632" y="5504688"/>
                    <a:ext cx="132588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Information</a:t>
                    </a:r>
                  </a:p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Technology</a:t>
                    </a:r>
                    <a:endParaRPr lang="en-US" sz="10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1606296" y="4989576"/>
                    <a:ext cx="132588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Raw Data</a:t>
                    </a:r>
                  </a:p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Pool</a:t>
                    </a:r>
                    <a:endParaRPr lang="en-US" sz="10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1615440" y="4550664"/>
                    <a:ext cx="132588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000" b="1" dirty="0" smtClean="0">
                        <a:solidFill>
                          <a:srgbClr val="000000"/>
                        </a:solidFill>
                      </a:rPr>
                      <a:t>Finance</a:t>
                    </a:r>
                    <a:endParaRPr lang="en-US" sz="1000" b="1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1597152" y="3983736"/>
                    <a:ext cx="132588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Administrative</a:t>
                    </a:r>
                  </a:p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Services</a:t>
                    </a:r>
                    <a:endParaRPr lang="en-US" sz="10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1615440" y="3499104"/>
                    <a:ext cx="132588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Human</a:t>
                    </a:r>
                  </a:p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Resources</a:t>
                    </a:r>
                  </a:p>
                </p:txBody>
              </p: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1621536" y="2993136"/>
                    <a:ext cx="132588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Program-</a:t>
                    </a:r>
                  </a:p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Specific Work</a:t>
                    </a:r>
                  </a:p>
                </p:txBody>
              </p:sp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1621536" y="2499360"/>
                    <a:ext cx="132588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Touch Point</a:t>
                    </a:r>
                  </a:p>
                </p:txBody>
              </p:sp>
            </p:grpSp>
            <p:grpSp>
              <p:nvGrpSpPr>
                <p:cNvPr id="13" name="Group 41"/>
                <p:cNvGrpSpPr/>
                <p:nvPr/>
              </p:nvGrpSpPr>
              <p:grpSpPr>
                <a:xfrm>
                  <a:off x="3105912" y="2029968"/>
                  <a:ext cx="1356360" cy="3477768"/>
                  <a:chOff x="1597152" y="2459736"/>
                  <a:chExt cx="1356360" cy="3477768"/>
                </a:xfrm>
              </p:grpSpPr>
              <p:sp>
                <p:nvSpPr>
                  <p:cNvPr id="43" name="Rectangle 42"/>
                  <p:cNvSpPr/>
                  <p:nvPr/>
                </p:nvSpPr>
                <p:spPr>
                  <a:xfrm>
                    <a:off x="1837944" y="2459736"/>
                    <a:ext cx="896112" cy="493776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" name="Rectangle 43"/>
                  <p:cNvSpPr/>
                  <p:nvPr/>
                </p:nvSpPr>
                <p:spPr>
                  <a:xfrm>
                    <a:off x="1834896" y="2959608"/>
                    <a:ext cx="896112" cy="49377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" name="Rectangle 44"/>
                  <p:cNvSpPr/>
                  <p:nvPr/>
                </p:nvSpPr>
                <p:spPr>
                  <a:xfrm>
                    <a:off x="1834896" y="3453384"/>
                    <a:ext cx="896112" cy="493776"/>
                  </a:xfrm>
                  <a:prstGeom prst="rect">
                    <a:avLst/>
                  </a:prstGeom>
                  <a:solidFill>
                    <a:srgbClr val="009900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" name="Rectangle 45"/>
                  <p:cNvSpPr/>
                  <p:nvPr/>
                </p:nvSpPr>
                <p:spPr>
                  <a:xfrm>
                    <a:off x="1834896" y="3956304"/>
                    <a:ext cx="896112" cy="493776"/>
                  </a:xfrm>
                  <a:prstGeom prst="rect">
                    <a:avLst/>
                  </a:prstGeom>
                  <a:solidFill>
                    <a:srgbClr val="FF9B15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" name="Rectangle 46"/>
                  <p:cNvSpPr/>
                  <p:nvPr/>
                </p:nvSpPr>
                <p:spPr>
                  <a:xfrm>
                    <a:off x="1834896" y="4468368"/>
                    <a:ext cx="896112" cy="493776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" name="Rectangle 47"/>
                  <p:cNvSpPr/>
                  <p:nvPr/>
                </p:nvSpPr>
                <p:spPr>
                  <a:xfrm>
                    <a:off x="1834896" y="4953000"/>
                    <a:ext cx="896112" cy="493776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" name="Rectangle 48"/>
                  <p:cNvSpPr/>
                  <p:nvPr/>
                </p:nvSpPr>
                <p:spPr>
                  <a:xfrm>
                    <a:off x="1840992" y="5443728"/>
                    <a:ext cx="896112" cy="493776"/>
                  </a:xfrm>
                  <a:prstGeom prst="rect">
                    <a:avLst/>
                  </a:prstGeom>
                  <a:solidFill>
                    <a:schemeClr val="accent4">
                      <a:lumMod val="5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1627632" y="5504688"/>
                    <a:ext cx="132588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Information</a:t>
                    </a:r>
                  </a:p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Technology</a:t>
                    </a:r>
                    <a:endParaRPr lang="en-US" sz="10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1606296" y="4989576"/>
                    <a:ext cx="132588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Raw Data</a:t>
                    </a:r>
                  </a:p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Pool</a:t>
                    </a:r>
                    <a:endParaRPr lang="en-US" sz="10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1615440" y="4550664"/>
                    <a:ext cx="132588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000" b="1" dirty="0" smtClean="0">
                        <a:solidFill>
                          <a:srgbClr val="000000"/>
                        </a:solidFill>
                      </a:rPr>
                      <a:t>Finance</a:t>
                    </a:r>
                    <a:endParaRPr lang="en-US" sz="1000" b="1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1597152" y="3983736"/>
                    <a:ext cx="132588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Administrative</a:t>
                    </a:r>
                  </a:p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Services</a:t>
                    </a:r>
                    <a:endParaRPr lang="en-US" sz="10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1615440" y="3499104"/>
                    <a:ext cx="132588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Human</a:t>
                    </a:r>
                  </a:p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Resources</a:t>
                    </a:r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1621536" y="2993136"/>
                    <a:ext cx="132588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Program-</a:t>
                    </a:r>
                  </a:p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Specific Work</a:t>
                    </a:r>
                  </a:p>
                </p:txBody>
              </p:sp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1621536" y="2499360"/>
                    <a:ext cx="132588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Touch Point</a:t>
                    </a:r>
                  </a:p>
                </p:txBody>
              </p:sp>
            </p:grpSp>
            <p:grpSp>
              <p:nvGrpSpPr>
                <p:cNvPr id="14" name="Group 56"/>
                <p:cNvGrpSpPr/>
                <p:nvPr/>
              </p:nvGrpSpPr>
              <p:grpSpPr>
                <a:xfrm>
                  <a:off x="4319016" y="2026920"/>
                  <a:ext cx="1356360" cy="3477768"/>
                  <a:chOff x="1597152" y="2459736"/>
                  <a:chExt cx="1356360" cy="3477768"/>
                </a:xfrm>
              </p:grpSpPr>
              <p:sp>
                <p:nvSpPr>
                  <p:cNvPr id="58" name="Rectangle 57"/>
                  <p:cNvSpPr/>
                  <p:nvPr/>
                </p:nvSpPr>
                <p:spPr>
                  <a:xfrm>
                    <a:off x="1837944" y="2459736"/>
                    <a:ext cx="896112" cy="493776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" name="Rectangle 58"/>
                  <p:cNvSpPr/>
                  <p:nvPr/>
                </p:nvSpPr>
                <p:spPr>
                  <a:xfrm>
                    <a:off x="1834896" y="2959608"/>
                    <a:ext cx="896112" cy="49377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0" name="Rectangle 59"/>
                  <p:cNvSpPr/>
                  <p:nvPr/>
                </p:nvSpPr>
                <p:spPr>
                  <a:xfrm>
                    <a:off x="1834896" y="3453384"/>
                    <a:ext cx="896112" cy="493776"/>
                  </a:xfrm>
                  <a:prstGeom prst="rect">
                    <a:avLst/>
                  </a:prstGeom>
                  <a:solidFill>
                    <a:srgbClr val="009900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" name="Rectangle 60"/>
                  <p:cNvSpPr/>
                  <p:nvPr/>
                </p:nvSpPr>
                <p:spPr>
                  <a:xfrm>
                    <a:off x="1834896" y="3956304"/>
                    <a:ext cx="896112" cy="493776"/>
                  </a:xfrm>
                  <a:prstGeom prst="rect">
                    <a:avLst/>
                  </a:prstGeom>
                  <a:solidFill>
                    <a:srgbClr val="FF9B15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>
                    <a:off x="1834896" y="4468368"/>
                    <a:ext cx="896112" cy="493776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1834896" y="4953000"/>
                    <a:ext cx="896112" cy="493776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1840992" y="5443728"/>
                    <a:ext cx="896112" cy="493776"/>
                  </a:xfrm>
                  <a:prstGeom prst="rect">
                    <a:avLst/>
                  </a:prstGeom>
                  <a:solidFill>
                    <a:schemeClr val="accent4">
                      <a:lumMod val="5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1627632" y="5504688"/>
                    <a:ext cx="132588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Information</a:t>
                    </a:r>
                  </a:p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Technology</a:t>
                    </a:r>
                    <a:endParaRPr lang="en-US" sz="10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1606296" y="4989576"/>
                    <a:ext cx="132588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Raw Data</a:t>
                    </a:r>
                  </a:p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Pool</a:t>
                    </a:r>
                    <a:endParaRPr lang="en-US" sz="10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7" name="TextBox 66"/>
                  <p:cNvSpPr txBox="1"/>
                  <p:nvPr/>
                </p:nvSpPr>
                <p:spPr>
                  <a:xfrm>
                    <a:off x="1615440" y="4550664"/>
                    <a:ext cx="132588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000" b="1" dirty="0" smtClean="0">
                        <a:solidFill>
                          <a:srgbClr val="000000"/>
                        </a:solidFill>
                      </a:rPr>
                      <a:t>Finance</a:t>
                    </a:r>
                    <a:endParaRPr lang="en-US" sz="1000" b="1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8" name="TextBox 67"/>
                  <p:cNvSpPr txBox="1"/>
                  <p:nvPr/>
                </p:nvSpPr>
                <p:spPr>
                  <a:xfrm>
                    <a:off x="1597152" y="3983736"/>
                    <a:ext cx="132588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Administrative</a:t>
                    </a:r>
                  </a:p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Services</a:t>
                    </a:r>
                    <a:endParaRPr lang="en-US" sz="10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9" name="TextBox 68"/>
                  <p:cNvSpPr txBox="1"/>
                  <p:nvPr/>
                </p:nvSpPr>
                <p:spPr>
                  <a:xfrm>
                    <a:off x="1615440" y="3499104"/>
                    <a:ext cx="132588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Human</a:t>
                    </a:r>
                  </a:p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Resources</a:t>
                    </a:r>
                  </a:p>
                </p:txBody>
              </p:sp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1621536" y="2993136"/>
                    <a:ext cx="132588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Program-</a:t>
                    </a:r>
                  </a:p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Specific Work</a:t>
                    </a:r>
                  </a:p>
                </p:txBody>
              </p:sp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1621536" y="2499360"/>
                    <a:ext cx="132588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Touch Point</a:t>
                    </a:r>
                  </a:p>
                </p:txBody>
              </p:sp>
            </p:grpSp>
            <p:grpSp>
              <p:nvGrpSpPr>
                <p:cNvPr id="15" name="Group 71"/>
                <p:cNvGrpSpPr/>
                <p:nvPr/>
              </p:nvGrpSpPr>
              <p:grpSpPr>
                <a:xfrm>
                  <a:off x="5532120" y="2033016"/>
                  <a:ext cx="1356360" cy="3477768"/>
                  <a:chOff x="1597152" y="2459736"/>
                  <a:chExt cx="1356360" cy="3477768"/>
                </a:xfrm>
              </p:grpSpPr>
              <p:sp>
                <p:nvSpPr>
                  <p:cNvPr id="73" name="Rectangle 72"/>
                  <p:cNvSpPr/>
                  <p:nvPr/>
                </p:nvSpPr>
                <p:spPr>
                  <a:xfrm>
                    <a:off x="1837944" y="2459736"/>
                    <a:ext cx="896112" cy="493776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" name="Rectangle 73"/>
                  <p:cNvSpPr/>
                  <p:nvPr/>
                </p:nvSpPr>
                <p:spPr>
                  <a:xfrm>
                    <a:off x="1834896" y="2959608"/>
                    <a:ext cx="896112" cy="49377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" name="Rectangle 74"/>
                  <p:cNvSpPr/>
                  <p:nvPr/>
                </p:nvSpPr>
                <p:spPr>
                  <a:xfrm>
                    <a:off x="1834896" y="3453384"/>
                    <a:ext cx="896112" cy="493776"/>
                  </a:xfrm>
                  <a:prstGeom prst="rect">
                    <a:avLst/>
                  </a:prstGeom>
                  <a:solidFill>
                    <a:srgbClr val="009900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" name="Rectangle 75"/>
                  <p:cNvSpPr/>
                  <p:nvPr/>
                </p:nvSpPr>
                <p:spPr>
                  <a:xfrm>
                    <a:off x="1834896" y="3956304"/>
                    <a:ext cx="896112" cy="493776"/>
                  </a:xfrm>
                  <a:prstGeom prst="rect">
                    <a:avLst/>
                  </a:prstGeom>
                  <a:solidFill>
                    <a:srgbClr val="FF9B15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" name="Rectangle 76"/>
                  <p:cNvSpPr/>
                  <p:nvPr/>
                </p:nvSpPr>
                <p:spPr>
                  <a:xfrm>
                    <a:off x="1834896" y="4468368"/>
                    <a:ext cx="896112" cy="493776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" name="Rectangle 77"/>
                  <p:cNvSpPr/>
                  <p:nvPr/>
                </p:nvSpPr>
                <p:spPr>
                  <a:xfrm>
                    <a:off x="1834896" y="4953000"/>
                    <a:ext cx="896112" cy="493776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9" name="Rectangle 78"/>
                  <p:cNvSpPr/>
                  <p:nvPr/>
                </p:nvSpPr>
                <p:spPr>
                  <a:xfrm>
                    <a:off x="1840992" y="5443728"/>
                    <a:ext cx="896112" cy="493776"/>
                  </a:xfrm>
                  <a:prstGeom prst="rect">
                    <a:avLst/>
                  </a:prstGeom>
                  <a:solidFill>
                    <a:schemeClr val="accent4">
                      <a:lumMod val="5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1627632" y="5504688"/>
                    <a:ext cx="132588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Information</a:t>
                    </a:r>
                  </a:p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Technology</a:t>
                    </a:r>
                    <a:endParaRPr lang="en-US" sz="10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1" name="TextBox 80"/>
                  <p:cNvSpPr txBox="1"/>
                  <p:nvPr/>
                </p:nvSpPr>
                <p:spPr>
                  <a:xfrm>
                    <a:off x="1606296" y="4989576"/>
                    <a:ext cx="132588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Raw Data</a:t>
                    </a:r>
                  </a:p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Pool</a:t>
                    </a:r>
                    <a:endParaRPr lang="en-US" sz="10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1615440" y="4550664"/>
                    <a:ext cx="132588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000" b="1" dirty="0" smtClean="0">
                        <a:solidFill>
                          <a:srgbClr val="000000"/>
                        </a:solidFill>
                      </a:rPr>
                      <a:t>Finance</a:t>
                    </a:r>
                    <a:endParaRPr lang="en-US" sz="1000" b="1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3" name="TextBox 82"/>
                  <p:cNvSpPr txBox="1"/>
                  <p:nvPr/>
                </p:nvSpPr>
                <p:spPr>
                  <a:xfrm>
                    <a:off x="1597152" y="3983736"/>
                    <a:ext cx="132588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Administrative</a:t>
                    </a:r>
                  </a:p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Services</a:t>
                    </a:r>
                  </a:p>
                </p:txBody>
              </p:sp>
              <p:sp>
                <p:nvSpPr>
                  <p:cNvPr id="84" name="TextBox 83"/>
                  <p:cNvSpPr txBox="1"/>
                  <p:nvPr/>
                </p:nvSpPr>
                <p:spPr>
                  <a:xfrm>
                    <a:off x="1615440" y="3499104"/>
                    <a:ext cx="132588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Human</a:t>
                    </a:r>
                  </a:p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Resources</a:t>
                    </a:r>
                  </a:p>
                </p:txBody>
              </p:sp>
              <p:sp>
                <p:nvSpPr>
                  <p:cNvPr id="85" name="TextBox 84"/>
                  <p:cNvSpPr txBox="1"/>
                  <p:nvPr/>
                </p:nvSpPr>
                <p:spPr>
                  <a:xfrm>
                    <a:off x="1621536" y="2993136"/>
                    <a:ext cx="132588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Program-</a:t>
                    </a:r>
                  </a:p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Specific Work</a:t>
                    </a:r>
                  </a:p>
                </p:txBody>
              </p:sp>
              <p:sp>
                <p:nvSpPr>
                  <p:cNvPr id="86" name="TextBox 85"/>
                  <p:cNvSpPr txBox="1"/>
                  <p:nvPr/>
                </p:nvSpPr>
                <p:spPr>
                  <a:xfrm>
                    <a:off x="1621536" y="2499360"/>
                    <a:ext cx="132588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Touch Point</a:t>
                    </a:r>
                  </a:p>
                </p:txBody>
              </p:sp>
            </p:grpSp>
            <p:grpSp>
              <p:nvGrpSpPr>
                <p:cNvPr id="16" name="Group 86"/>
                <p:cNvGrpSpPr/>
                <p:nvPr/>
              </p:nvGrpSpPr>
              <p:grpSpPr>
                <a:xfrm>
                  <a:off x="6745224" y="2029968"/>
                  <a:ext cx="1356360" cy="3477768"/>
                  <a:chOff x="1597152" y="2459736"/>
                  <a:chExt cx="1356360" cy="3477768"/>
                </a:xfrm>
              </p:grpSpPr>
              <p:sp>
                <p:nvSpPr>
                  <p:cNvPr id="88" name="Rectangle 87"/>
                  <p:cNvSpPr/>
                  <p:nvPr/>
                </p:nvSpPr>
                <p:spPr>
                  <a:xfrm>
                    <a:off x="1837944" y="2459736"/>
                    <a:ext cx="896112" cy="493776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9" name="Rectangle 88"/>
                  <p:cNvSpPr/>
                  <p:nvPr/>
                </p:nvSpPr>
                <p:spPr>
                  <a:xfrm>
                    <a:off x="1834896" y="2959608"/>
                    <a:ext cx="896112" cy="49377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0" name="Rectangle 89"/>
                  <p:cNvSpPr/>
                  <p:nvPr/>
                </p:nvSpPr>
                <p:spPr>
                  <a:xfrm>
                    <a:off x="1834896" y="3453384"/>
                    <a:ext cx="896112" cy="493776"/>
                  </a:xfrm>
                  <a:prstGeom prst="rect">
                    <a:avLst/>
                  </a:prstGeom>
                  <a:solidFill>
                    <a:srgbClr val="009900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1" name="Rectangle 90"/>
                  <p:cNvSpPr/>
                  <p:nvPr/>
                </p:nvSpPr>
                <p:spPr>
                  <a:xfrm>
                    <a:off x="1834896" y="3956304"/>
                    <a:ext cx="896112" cy="493776"/>
                  </a:xfrm>
                  <a:prstGeom prst="rect">
                    <a:avLst/>
                  </a:prstGeom>
                  <a:solidFill>
                    <a:srgbClr val="FF9B15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2" name="Rectangle 91"/>
                  <p:cNvSpPr/>
                  <p:nvPr/>
                </p:nvSpPr>
                <p:spPr>
                  <a:xfrm>
                    <a:off x="1834896" y="4468368"/>
                    <a:ext cx="896112" cy="493776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3" name="Rectangle 92"/>
                  <p:cNvSpPr/>
                  <p:nvPr/>
                </p:nvSpPr>
                <p:spPr>
                  <a:xfrm>
                    <a:off x="1834896" y="4953000"/>
                    <a:ext cx="896112" cy="493776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" name="Rectangle 93"/>
                  <p:cNvSpPr/>
                  <p:nvPr/>
                </p:nvSpPr>
                <p:spPr>
                  <a:xfrm>
                    <a:off x="1840992" y="5443728"/>
                    <a:ext cx="896112" cy="493776"/>
                  </a:xfrm>
                  <a:prstGeom prst="rect">
                    <a:avLst/>
                  </a:prstGeom>
                  <a:solidFill>
                    <a:schemeClr val="accent4">
                      <a:lumMod val="5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1627632" y="5504688"/>
                    <a:ext cx="132588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Information</a:t>
                    </a:r>
                  </a:p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Technology</a:t>
                    </a:r>
                    <a:endParaRPr lang="en-US" sz="10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1606296" y="4989576"/>
                    <a:ext cx="132588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Raw Data</a:t>
                    </a:r>
                  </a:p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Pool</a:t>
                    </a:r>
                    <a:endParaRPr lang="en-US" sz="10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1615440" y="4550664"/>
                    <a:ext cx="132588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000" b="1" dirty="0" smtClean="0">
                        <a:solidFill>
                          <a:srgbClr val="000000"/>
                        </a:solidFill>
                      </a:rPr>
                      <a:t>Finance</a:t>
                    </a:r>
                    <a:endParaRPr lang="en-US" sz="1000" b="1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1597152" y="3983736"/>
                    <a:ext cx="132588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Administrative</a:t>
                    </a:r>
                  </a:p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Services</a:t>
                    </a:r>
                    <a:endParaRPr lang="en-US" sz="10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1615440" y="3499104"/>
                    <a:ext cx="132588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Human</a:t>
                    </a:r>
                  </a:p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Resources</a:t>
                    </a:r>
                  </a:p>
                </p:txBody>
              </p:sp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1621536" y="2993136"/>
                    <a:ext cx="132588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Program-</a:t>
                    </a:r>
                  </a:p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Specific Work</a:t>
                    </a:r>
                  </a:p>
                </p:txBody>
              </p:sp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1621536" y="2499360"/>
                    <a:ext cx="132588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000" b="1" dirty="0" smtClean="0">
                        <a:solidFill>
                          <a:schemeClr val="bg1"/>
                        </a:solidFill>
                      </a:rPr>
                      <a:t>Touch Point</a:t>
                    </a:r>
                  </a:p>
                </p:txBody>
              </p:sp>
            </p:grpSp>
          </p:grpSp>
          <p:sp>
            <p:nvSpPr>
              <p:cNvPr id="103" name="TextBox 102"/>
              <p:cNvSpPr txBox="1"/>
              <p:nvPr/>
            </p:nvSpPr>
            <p:spPr>
              <a:xfrm>
                <a:off x="1962150" y="1234459"/>
                <a:ext cx="52197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tx1">
                        <a:lumMod val="50000"/>
                      </a:schemeClr>
                    </a:solidFill>
                    <a:latin typeface="Century Gothic" pitchFamily="34" charset="0"/>
                  </a:rPr>
                  <a:t>Citizens</a:t>
                </a:r>
                <a:endParaRPr lang="en-US" sz="2000" b="1" dirty="0">
                  <a:solidFill>
                    <a:schemeClr val="tx1">
                      <a:lumMod val="50000"/>
                    </a:schemeClr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115" name="Straight Arrow Connector 114"/>
              <p:cNvCxnSpPr/>
              <p:nvPr/>
            </p:nvCxnSpPr>
            <p:spPr>
              <a:xfrm rot="10800000" flipV="1">
                <a:off x="1609344" y="1463040"/>
                <a:ext cx="2048256" cy="4572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Arrow Connector 117"/>
              <p:cNvCxnSpPr/>
              <p:nvPr/>
            </p:nvCxnSpPr>
            <p:spPr>
              <a:xfrm rot="10800000" flipV="1">
                <a:off x="2724912" y="1563624"/>
                <a:ext cx="1188720" cy="35661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/>
              <p:cNvCxnSpPr/>
              <p:nvPr/>
            </p:nvCxnSpPr>
            <p:spPr>
              <a:xfrm rot="5400000">
                <a:off x="3936492" y="1659636"/>
                <a:ext cx="338328" cy="27432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Arrow Connector 122"/>
              <p:cNvCxnSpPr/>
              <p:nvPr/>
            </p:nvCxnSpPr>
            <p:spPr>
              <a:xfrm rot="16200000" flipH="1">
                <a:off x="4791456" y="1645920"/>
                <a:ext cx="347472" cy="29260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/>
              <p:cNvCxnSpPr/>
              <p:nvPr/>
            </p:nvCxnSpPr>
            <p:spPr>
              <a:xfrm>
                <a:off x="5285232" y="1545336"/>
                <a:ext cx="1060704" cy="38404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/>
              <p:cNvCxnSpPr/>
              <p:nvPr/>
            </p:nvCxnSpPr>
            <p:spPr>
              <a:xfrm>
                <a:off x="5449824" y="1435608"/>
                <a:ext cx="2130552" cy="49377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TextBox 129"/>
              <p:cNvSpPr txBox="1"/>
              <p:nvPr/>
            </p:nvSpPr>
            <p:spPr>
              <a:xfrm>
                <a:off x="874776" y="5519928"/>
                <a:ext cx="132588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rgbClr val="000000"/>
                    </a:solidFill>
                  </a:rPr>
                  <a:t>Education</a:t>
                </a:r>
                <a:endParaRPr lang="en-US" sz="10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2078736" y="5516880"/>
                <a:ext cx="1325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rgbClr val="000000"/>
                    </a:solidFill>
                  </a:rPr>
                  <a:t>Human</a:t>
                </a:r>
              </a:p>
              <a:p>
                <a:pPr algn="ctr"/>
                <a:r>
                  <a:rPr lang="en-US" sz="1000" b="1" dirty="0" smtClean="0">
                    <a:solidFill>
                      <a:srgbClr val="000000"/>
                    </a:solidFill>
                  </a:rPr>
                  <a:t>Services</a:t>
                </a:r>
                <a:endParaRPr lang="en-US" sz="10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3307080" y="5501640"/>
                <a:ext cx="132588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rgbClr val="000000"/>
                    </a:solidFill>
                  </a:rPr>
                  <a:t>Revenue</a:t>
                </a: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4511040" y="5507736"/>
                <a:ext cx="132588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rgbClr val="000000"/>
                    </a:solidFill>
                  </a:rPr>
                  <a:t>Labor</a:t>
                </a:r>
                <a:endParaRPr lang="en-US" sz="10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5724144" y="5513832"/>
                <a:ext cx="132588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rgbClr val="000000"/>
                    </a:solidFill>
                  </a:rPr>
                  <a:t>Commerce</a:t>
                </a:r>
                <a:endParaRPr lang="en-US" sz="10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6937248" y="5519928"/>
                <a:ext cx="132588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rgbClr val="000000"/>
                    </a:solidFill>
                  </a:rPr>
                  <a:t>Public Safety</a:t>
                </a:r>
                <a:endParaRPr lang="en-US" sz="1000" b="1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38" name="TextBox 137"/>
          <p:cNvSpPr txBox="1"/>
          <p:nvPr/>
        </p:nvSpPr>
        <p:spPr>
          <a:xfrm>
            <a:off x="0" y="72625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rPr>
              <a:t>The Current Government Operations Model</a:t>
            </a:r>
            <a:endParaRPr lang="en-US" sz="3200" b="1" dirty="0">
              <a:solidFill>
                <a:schemeClr val="tx1">
                  <a:lumMod val="5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7" name="Group 112"/>
          <p:cNvGrpSpPr/>
          <p:nvPr/>
        </p:nvGrpSpPr>
        <p:grpSpPr>
          <a:xfrm>
            <a:off x="381000" y="6367076"/>
            <a:ext cx="8610600" cy="276999"/>
            <a:chOff x="381000" y="6367076"/>
            <a:chExt cx="8610600" cy="276999"/>
          </a:xfrm>
        </p:grpSpPr>
        <p:sp>
          <p:nvSpPr>
            <p:cNvPr id="109" name="TextBox 108"/>
            <p:cNvSpPr txBox="1"/>
            <p:nvPr/>
          </p:nvSpPr>
          <p:spPr>
            <a:xfrm>
              <a:off x="457200" y="6367076"/>
              <a:ext cx="8534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tx1">
                      <a:lumMod val="50000"/>
                    </a:schemeClr>
                  </a:solidFill>
                  <a:latin typeface="Century Gothic" pitchFamily="34" charset="0"/>
                </a:rPr>
                <a:t>Gopal Khanna, Chief Information Officer, State of Minnesota - 2010</a:t>
              </a:r>
              <a:endParaRPr lang="en-US" sz="1200" dirty="0"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endParaRPr>
            </a:p>
          </p:txBody>
        </p:sp>
        <p:pic>
          <p:nvPicPr>
            <p:cNvPr id="110" name="Picture 109" descr="copyright-logo-jpg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" y="6457950"/>
              <a:ext cx="96085" cy="952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784C-4B10-4DB4-99AC-1B7D4F6B576F}" type="datetime1">
              <a:rPr lang="en-US" smtClean="0"/>
              <a:pPr/>
              <a:t>1/12/2011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0193CB-661E-4605-9C08-68FA5F9BEE4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CSI recommend?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3223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Key recommendations include:</a:t>
            </a:r>
          </a:p>
          <a:p>
            <a:pPr>
              <a:spcBef>
                <a:spcPts val="180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2800" dirty="0" smtClean="0"/>
              <a:t>Establish an enterprise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Shared Services/ Consolidation Initiative</a:t>
            </a:r>
            <a:r>
              <a:rPr lang="en-US" sz="2800" dirty="0" smtClean="0"/>
              <a:t> for state and local entities</a:t>
            </a:r>
          </a:p>
          <a:p>
            <a:pPr>
              <a:spcBef>
                <a:spcPts val="180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2800" dirty="0" smtClean="0"/>
              <a:t>Consider new approaches to budgeting, like “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Budgeting for Outcomes</a:t>
            </a:r>
            <a:r>
              <a:rPr lang="en-US" sz="2800" dirty="0" smtClean="0"/>
              <a:t>”</a:t>
            </a:r>
          </a:p>
          <a:p>
            <a:pPr>
              <a:spcBef>
                <a:spcPts val="180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2800" dirty="0" smtClean="0"/>
              <a:t>Consider permitting or creating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Charter Agencies </a:t>
            </a:r>
            <a:r>
              <a:rPr lang="en-US" sz="2800" dirty="0" smtClean="0"/>
              <a:t>or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Performance-Based Organizations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784C-4B10-4DB4-99AC-1B7D4F6B576F}" type="datetime1">
              <a:rPr lang="en-US" smtClean="0"/>
              <a:pPr/>
              <a:t>1/12/2011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0193CB-661E-4605-9C08-68FA5F9BEE4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CSI recommend?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3932238"/>
          </a:xfrm>
        </p:spPr>
        <p:txBody>
          <a:bodyPr/>
          <a:lstStyle/>
          <a:p>
            <a:pPr>
              <a:spcBef>
                <a:spcPts val="180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2800" dirty="0" smtClean="0"/>
              <a:t>Extend the State’s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Lean Program </a:t>
            </a:r>
            <a:r>
              <a:rPr lang="en-US" sz="2800" dirty="0" smtClean="0"/>
              <a:t>to all government entities and include business process reengineering</a:t>
            </a:r>
          </a:p>
          <a:p>
            <a:pPr>
              <a:spcBef>
                <a:spcPts val="180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2800" dirty="0" smtClean="0"/>
              <a:t>Create a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quasi-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gov’t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entity</a:t>
            </a:r>
            <a:r>
              <a:rPr lang="en-US" sz="2800" dirty="0" smtClean="0"/>
              <a:t>, such as a “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Public Corporation</a:t>
            </a:r>
            <a:r>
              <a:rPr lang="en-US" sz="2800" dirty="0" smtClean="0"/>
              <a:t>,” to provide innovation incentives </a:t>
            </a:r>
          </a:p>
          <a:p>
            <a:pPr lvl="1">
              <a:spcBef>
                <a:spcPts val="180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 smtClean="0"/>
              <a:t>Grants and investments for willing governments</a:t>
            </a:r>
          </a:p>
          <a:p>
            <a:pPr>
              <a:spcBef>
                <a:spcPts val="180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2800" dirty="0" smtClean="0"/>
              <a:t>Create a funding mechanism –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Revolving Fund for Innovation, </a:t>
            </a:r>
            <a:r>
              <a:rPr lang="en-US" sz="2800" dirty="0" smtClean="0"/>
              <a:t>supported by private investments, savings, bonds, etc.</a:t>
            </a:r>
          </a:p>
          <a:p>
            <a:pPr>
              <a:spcBef>
                <a:spcPts val="180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2800" dirty="0" smtClean="0"/>
              <a:t>Improve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data access </a:t>
            </a:r>
            <a:r>
              <a:rPr lang="en-US" sz="2800" dirty="0" smtClean="0"/>
              <a:t>and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electronic government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784C-4B10-4DB4-99AC-1B7D4F6B576F}" type="datetime1">
              <a:rPr lang="en-US" smtClean="0"/>
              <a:pPr/>
              <a:t>1/12/2011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0193CB-661E-4605-9C08-68FA5F9BEE4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be the result?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1200"/>
            <a:ext cx="2667000" cy="31242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119063" indent="0" algn="ctr">
              <a:spcBef>
                <a:spcPts val="1800"/>
              </a:spcBef>
              <a:buNone/>
            </a:pPr>
            <a:r>
              <a:rPr lang="en-US" sz="2800" dirty="0" smtClean="0"/>
              <a:t>Help state and local governments “deal with” the likely coming budget cuts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200400" y="1981200"/>
            <a:ext cx="2667000" cy="3124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228600" marR="0" lvl="0" indent="-109538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/>
              <a:t>Realize substantial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savings…at some point*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5943600" y="1981200"/>
            <a:ext cx="2667000" cy="3124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119063" marR="0" lvl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 service costs and improve quality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5181600"/>
            <a:ext cx="81534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spcBef>
                <a:spcPts val="1800"/>
              </a:spcBef>
              <a:defRPr/>
            </a:pPr>
            <a:r>
              <a:rPr lang="en-US" dirty="0" smtClean="0">
                <a:solidFill>
                  <a:schemeClr val="tx1"/>
                </a:solidFill>
              </a:rPr>
              <a:t>*    Even if all these recommendations were collectively able to achieve a mere 1% reduction in the cost of government, this would generate at least $250 million in annual savings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784C-4B10-4DB4-99AC-1B7D4F6B576F}" type="datetime1">
              <a:rPr lang="en-US" smtClean="0"/>
              <a:pPr/>
              <a:t>1/12/2011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0193CB-661E-4605-9C08-68FA5F9BEE4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</a:t>
            </a:r>
            <a:r>
              <a:rPr lang="en-US" dirty="0" err="1" smtClean="0"/>
              <a:t>gov’t</a:t>
            </a:r>
            <a:r>
              <a:rPr lang="en-US" dirty="0" smtClean="0"/>
              <a:t> employees be impacted?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93223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The Commission believes management and labor need to partner to transform </a:t>
            </a:r>
            <a:r>
              <a:rPr lang="en-US" dirty="0" err="1" smtClean="0"/>
              <a:t>gov’t</a:t>
            </a:r>
            <a:endParaRPr lang="en-US" dirty="0" smtClean="0"/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MAPE, SEIU and AFSCME all participated in CSI 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Employee layoffs will not likely occur due to  these recommendations, but…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These recommendations can help realign service delivery with the wave of coming retirements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784C-4B10-4DB4-99AC-1B7D4F6B576F}" type="datetime1">
              <a:rPr lang="en-US" smtClean="0"/>
              <a:pPr/>
              <a:t>1/12/2011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0193CB-661E-4605-9C08-68FA5F9BEE4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06562"/>
            <a:ext cx="8229600" cy="3932238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800" dirty="0" smtClean="0"/>
              <a:t>Seek public and legislative input and support for CSI recommendations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Work with legislators, leaders and stakeholders</a:t>
            </a:r>
          </a:p>
          <a:p>
            <a:pPr lvl="1">
              <a:spcBef>
                <a:spcPts val="1800"/>
              </a:spcBef>
            </a:pPr>
            <a:r>
              <a:rPr lang="en-US" sz="2400" dirty="0" smtClean="0"/>
              <a:t>Help draft and adopt legislative language, guide early implementation of approved initiatives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Continue to meet and explore specific issue areas for reform, such as K-12 education, health care, etc.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784C-4B10-4DB4-99AC-1B7D4F6B576F}" type="datetime1">
              <a:rPr lang="en-US" smtClean="0"/>
              <a:pPr/>
              <a:t>1/12/2011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0193CB-661E-4605-9C08-68FA5F9BEE4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4191001"/>
          </a:xfrm>
        </p:spPr>
        <p:txBody>
          <a:bodyPr/>
          <a:lstStyle/>
          <a:p>
            <a:pPr fontAlgn="ctr"/>
            <a:r>
              <a:rPr lang="en-US" dirty="0" smtClean="0"/>
              <a:t>Legislative Coordinating Commission hosted website on CSI</a:t>
            </a:r>
          </a:p>
          <a:p>
            <a:pPr lvl="1" fontAlgn="ctr">
              <a:spcBef>
                <a:spcPts val="1200"/>
              </a:spcBef>
            </a:pPr>
            <a:r>
              <a:rPr lang="en-US" sz="2400" dirty="0" smtClean="0"/>
              <a:t>Full report, meeting videos, presentations, meeting materials and notices  </a:t>
            </a:r>
          </a:p>
          <a:p>
            <a:pPr lvl="1" fontAlgn="ctr">
              <a:spcBef>
                <a:spcPts val="1200"/>
              </a:spcBef>
            </a:pPr>
            <a:r>
              <a:rPr lang="en-US" sz="2400" dirty="0" smtClean="0"/>
              <a:t>Links to </a:t>
            </a:r>
            <a:r>
              <a:rPr lang="en-US" sz="2400" dirty="0" err="1" smtClean="0"/>
              <a:t>Facebook</a:t>
            </a:r>
            <a:r>
              <a:rPr lang="en-US" sz="2400" dirty="0" smtClean="0"/>
              <a:t> and Twitter pages.  Please give us your feedback and more ideas!</a:t>
            </a:r>
          </a:p>
          <a:p>
            <a:pPr lvl="1" fontAlgn="ctr">
              <a:buNone/>
            </a:pPr>
            <a:endParaRPr lang="en-US" dirty="0" smtClean="0"/>
          </a:p>
          <a:p>
            <a:pPr marL="342900" lvl="1" indent="-342900" fontAlgn="ctr">
              <a:buNone/>
            </a:pPr>
            <a:r>
              <a:rPr lang="en-US" u="sng" dirty="0" smtClean="0">
                <a:hlinkClick r:id="rId2"/>
              </a:rPr>
              <a:t>http://www.commissions.leg.state.mn.us/csi/csi.html</a:t>
            </a:r>
            <a:endParaRPr lang="en-US" dirty="0" smtClean="0"/>
          </a:p>
          <a:p>
            <a:pPr fontAlgn="ctr"/>
            <a:endParaRPr lang="en-US" dirty="0" smtClean="0"/>
          </a:p>
          <a:p>
            <a:pPr lvl="1" fontAlgn="ctr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/>
          <p:nvPr/>
        </p:nvGrpSpPr>
        <p:grpSpPr>
          <a:xfrm>
            <a:off x="-122591" y="533400"/>
            <a:ext cx="9266591" cy="6110675"/>
            <a:chOff x="-122591" y="533400"/>
            <a:chExt cx="9266591" cy="6110675"/>
          </a:xfrm>
        </p:grpSpPr>
        <p:sp>
          <p:nvSpPr>
            <p:cNvPr id="32" name="Oval 31"/>
            <p:cNvSpPr/>
            <p:nvPr/>
          </p:nvSpPr>
          <p:spPr>
            <a:xfrm>
              <a:off x="3730752" y="1314496"/>
              <a:ext cx="1682496" cy="34747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962150" y="1301646"/>
              <a:ext cx="5219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50000"/>
                    </a:schemeClr>
                  </a:solidFill>
                  <a:latin typeface="Century Gothic" pitchFamily="34" charset="0"/>
                </a:rPr>
                <a:t>Citizens</a:t>
              </a:r>
              <a:endParaRPr lang="en-US" sz="2000" b="1" dirty="0"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28" name="Left Brace 27"/>
            <p:cNvSpPr/>
            <p:nvPr/>
          </p:nvSpPr>
          <p:spPr>
            <a:xfrm>
              <a:off x="1550053" y="3013788"/>
              <a:ext cx="381000" cy="1306876"/>
            </a:xfrm>
            <a:prstGeom prst="leftBrace">
              <a:avLst/>
            </a:prstGeom>
            <a:ln w="381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-122591" y="3167758"/>
              <a:ext cx="18346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50000"/>
                    </a:schemeClr>
                  </a:solidFill>
                  <a:latin typeface="Century Gothic" pitchFamily="34" charset="0"/>
                </a:rPr>
                <a:t>Program Specific Experts</a:t>
              </a:r>
              <a:endParaRPr lang="en-US" sz="2000" b="1" dirty="0"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endParaRPr>
            </a:p>
          </p:txBody>
        </p:sp>
        <p:grpSp>
          <p:nvGrpSpPr>
            <p:cNvPr id="3" name="Group 29"/>
            <p:cNvGrpSpPr/>
            <p:nvPr/>
          </p:nvGrpSpPr>
          <p:grpSpPr>
            <a:xfrm>
              <a:off x="2005702" y="1697928"/>
              <a:ext cx="5132226" cy="4398072"/>
              <a:chOff x="1809750" y="1369932"/>
              <a:chExt cx="5514975" cy="4726068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819275" y="5295900"/>
                <a:ext cx="5486400" cy="800100"/>
              </a:xfrm>
              <a:prstGeom prst="rect">
                <a:avLst/>
              </a:prstGeom>
              <a:solidFill>
                <a:srgbClr val="0099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809750" y="4343400"/>
                <a:ext cx="5505450" cy="800100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905000" y="2828925"/>
                <a:ext cx="762000" cy="13144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softEdge rad="31750"/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809875" y="2838450"/>
                <a:ext cx="762000" cy="130492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softEdge rad="31750"/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714750" y="2838450"/>
                <a:ext cx="762000" cy="130492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softEdge rad="31750"/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657725" y="2828925"/>
                <a:ext cx="762000" cy="132397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softEdge rad="31750"/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553075" y="2838450"/>
                <a:ext cx="762000" cy="13144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softEdge rad="31750"/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477000" y="2838450"/>
                <a:ext cx="762000" cy="13144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softEdge rad="31750"/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2" name="Group 14"/>
              <p:cNvGrpSpPr/>
              <p:nvPr/>
            </p:nvGrpSpPr>
            <p:grpSpPr>
              <a:xfrm>
                <a:off x="1819275" y="1724025"/>
                <a:ext cx="5505450" cy="923925"/>
                <a:chOff x="1819275" y="1409700"/>
                <a:chExt cx="5505450" cy="923925"/>
              </a:xfrm>
              <a:solidFill>
                <a:srgbClr val="0070C0"/>
              </a:solidFill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819275" y="1533525"/>
                  <a:ext cx="5505450" cy="800100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4105275" y="1409700"/>
                  <a:ext cx="914400" cy="200026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2085975" y="2886076"/>
                <a:ext cx="36195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 smtClean="0">
                    <a:latin typeface="Century Gothic" pitchFamily="34" charset="0"/>
                  </a:rPr>
                  <a:t>E</a:t>
                </a:r>
              </a:p>
              <a:p>
                <a:pPr algn="ctr"/>
                <a:r>
                  <a:rPr lang="en-US" sz="800" b="1" dirty="0" smtClean="0">
                    <a:latin typeface="Century Gothic" pitchFamily="34" charset="0"/>
                  </a:rPr>
                  <a:t>D</a:t>
                </a:r>
              </a:p>
              <a:p>
                <a:pPr algn="ctr"/>
                <a:r>
                  <a:rPr lang="en-US" sz="800" b="1" dirty="0" smtClean="0">
                    <a:latin typeface="Century Gothic" pitchFamily="34" charset="0"/>
                  </a:rPr>
                  <a:t>U</a:t>
                </a:r>
              </a:p>
              <a:p>
                <a:pPr algn="ctr"/>
                <a:r>
                  <a:rPr lang="en-US" sz="800" b="1" dirty="0" smtClean="0">
                    <a:latin typeface="Century Gothic" pitchFamily="34" charset="0"/>
                  </a:rPr>
                  <a:t>C</a:t>
                </a:r>
              </a:p>
              <a:p>
                <a:pPr algn="ctr"/>
                <a:r>
                  <a:rPr lang="en-US" sz="800" b="1" dirty="0" smtClean="0">
                    <a:latin typeface="Century Gothic" pitchFamily="34" charset="0"/>
                  </a:rPr>
                  <a:t>A</a:t>
                </a:r>
              </a:p>
              <a:p>
                <a:pPr algn="ctr"/>
                <a:r>
                  <a:rPr lang="en-US" sz="800" b="1" dirty="0" smtClean="0">
                    <a:latin typeface="Century Gothic" pitchFamily="34" charset="0"/>
                  </a:rPr>
                  <a:t>T</a:t>
                </a:r>
              </a:p>
              <a:p>
                <a:pPr algn="ctr"/>
                <a:r>
                  <a:rPr lang="en-US" sz="800" b="1" dirty="0" smtClean="0">
                    <a:latin typeface="Century Gothic" pitchFamily="34" charset="0"/>
                  </a:rPr>
                  <a:t>I</a:t>
                </a:r>
              </a:p>
              <a:p>
                <a:pPr algn="ctr"/>
                <a:r>
                  <a:rPr lang="en-US" sz="800" b="1" dirty="0" smtClean="0">
                    <a:latin typeface="Century Gothic" pitchFamily="34" charset="0"/>
                  </a:rPr>
                  <a:t>O</a:t>
                </a:r>
              </a:p>
              <a:p>
                <a:pPr algn="ctr"/>
                <a:r>
                  <a:rPr lang="en-US" sz="800" b="1" dirty="0" smtClean="0">
                    <a:latin typeface="Century Gothic" pitchFamily="34" charset="0"/>
                  </a:rPr>
                  <a:t>N</a:t>
                </a:r>
                <a:endParaRPr lang="en-US" sz="800" b="1" dirty="0">
                  <a:latin typeface="Century Gothic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846970" y="3273590"/>
                <a:ext cx="697766" cy="363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 smtClean="0">
                    <a:latin typeface="Century Gothic" pitchFamily="34" charset="0"/>
                  </a:rPr>
                  <a:t>HUMAN</a:t>
                </a:r>
              </a:p>
              <a:p>
                <a:pPr algn="ctr"/>
                <a:r>
                  <a:rPr lang="en-US" sz="800" b="1" dirty="0" smtClean="0">
                    <a:latin typeface="Century Gothic" pitchFamily="34" charset="0"/>
                  </a:rPr>
                  <a:t>SERVICES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895725" y="3000376"/>
                <a:ext cx="36195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 smtClean="0">
                    <a:latin typeface="Century Gothic" pitchFamily="34" charset="0"/>
                  </a:rPr>
                  <a:t>R</a:t>
                </a:r>
              </a:p>
              <a:p>
                <a:pPr algn="ctr"/>
                <a:r>
                  <a:rPr lang="en-US" sz="800" b="1" dirty="0" smtClean="0">
                    <a:latin typeface="Century Gothic" pitchFamily="34" charset="0"/>
                  </a:rPr>
                  <a:t>E</a:t>
                </a:r>
              </a:p>
              <a:p>
                <a:pPr algn="ctr"/>
                <a:r>
                  <a:rPr lang="en-US" sz="800" b="1" dirty="0" smtClean="0">
                    <a:latin typeface="Century Gothic" pitchFamily="34" charset="0"/>
                  </a:rPr>
                  <a:t>V</a:t>
                </a:r>
              </a:p>
              <a:p>
                <a:pPr algn="ctr"/>
                <a:r>
                  <a:rPr lang="en-US" sz="800" b="1" dirty="0" smtClean="0">
                    <a:latin typeface="Century Gothic" pitchFamily="34" charset="0"/>
                  </a:rPr>
                  <a:t>E</a:t>
                </a:r>
              </a:p>
              <a:p>
                <a:pPr algn="ctr"/>
                <a:r>
                  <a:rPr lang="en-US" sz="800" b="1" dirty="0" smtClean="0">
                    <a:latin typeface="Century Gothic" pitchFamily="34" charset="0"/>
                  </a:rPr>
                  <a:t>N</a:t>
                </a:r>
              </a:p>
              <a:p>
                <a:pPr algn="ctr"/>
                <a:r>
                  <a:rPr lang="en-US" sz="800" b="1" dirty="0" smtClean="0">
                    <a:latin typeface="Century Gothic" pitchFamily="34" charset="0"/>
                  </a:rPr>
                  <a:t>U</a:t>
                </a:r>
              </a:p>
              <a:p>
                <a:pPr algn="ctr"/>
                <a:r>
                  <a:rPr lang="en-US" sz="800" b="1" dirty="0" smtClean="0">
                    <a:latin typeface="Century Gothic" pitchFamily="34" charset="0"/>
                  </a:rPr>
                  <a:t>E</a:t>
                </a:r>
                <a:endParaRPr lang="en-US" sz="800" b="1" dirty="0">
                  <a:latin typeface="Century Gothic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649319" y="3324225"/>
                <a:ext cx="736945" cy="233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 smtClean="0">
                    <a:latin typeface="Century Gothic" pitchFamily="34" charset="0"/>
                  </a:rPr>
                  <a:t>LABOR</a:t>
                </a:r>
                <a:endParaRPr lang="en-US" sz="800" b="1" dirty="0">
                  <a:latin typeface="Century Gothic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734050" y="2916453"/>
                <a:ext cx="361950" cy="1157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 smtClean="0">
                    <a:latin typeface="Century Gothic" pitchFamily="34" charset="0"/>
                  </a:rPr>
                  <a:t>C</a:t>
                </a:r>
              </a:p>
              <a:p>
                <a:pPr algn="ctr"/>
                <a:r>
                  <a:rPr lang="en-US" sz="800" b="1" dirty="0" smtClean="0">
                    <a:latin typeface="Century Gothic" pitchFamily="34" charset="0"/>
                  </a:rPr>
                  <a:t>O</a:t>
                </a:r>
              </a:p>
              <a:p>
                <a:pPr algn="ctr"/>
                <a:r>
                  <a:rPr lang="en-US" sz="800" b="1" dirty="0" smtClean="0">
                    <a:latin typeface="Century Gothic" pitchFamily="34" charset="0"/>
                  </a:rPr>
                  <a:t>M</a:t>
                </a:r>
              </a:p>
              <a:p>
                <a:pPr algn="ctr"/>
                <a:r>
                  <a:rPr lang="en-US" sz="800" b="1" dirty="0" smtClean="0">
                    <a:latin typeface="Century Gothic" pitchFamily="34" charset="0"/>
                  </a:rPr>
                  <a:t>M</a:t>
                </a:r>
              </a:p>
              <a:p>
                <a:pPr algn="ctr"/>
                <a:r>
                  <a:rPr lang="en-US" sz="800" b="1" dirty="0" smtClean="0">
                    <a:latin typeface="Century Gothic" pitchFamily="34" charset="0"/>
                  </a:rPr>
                  <a:t>E</a:t>
                </a:r>
              </a:p>
              <a:p>
                <a:pPr algn="ctr"/>
                <a:r>
                  <a:rPr lang="en-US" sz="800" b="1" dirty="0" smtClean="0">
                    <a:latin typeface="Century Gothic" pitchFamily="34" charset="0"/>
                  </a:rPr>
                  <a:t>R</a:t>
                </a:r>
              </a:p>
              <a:p>
                <a:pPr algn="ctr"/>
                <a:r>
                  <a:rPr lang="en-US" sz="800" b="1" dirty="0" smtClean="0">
                    <a:latin typeface="Century Gothic" pitchFamily="34" charset="0"/>
                  </a:rPr>
                  <a:t>C</a:t>
                </a:r>
              </a:p>
              <a:p>
                <a:pPr algn="ctr"/>
                <a:r>
                  <a:rPr lang="en-US" sz="800" b="1" dirty="0">
                    <a:latin typeface="Century Gothic" pitchFamily="34" charset="0"/>
                  </a:rPr>
                  <a:t>E</a:t>
                </a:r>
                <a:endParaRPr lang="en-US" sz="800" b="1" dirty="0" smtClean="0">
                  <a:latin typeface="Century Gothic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438900" y="3248027"/>
                <a:ext cx="8096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 smtClean="0">
                    <a:latin typeface="Century Gothic" pitchFamily="34" charset="0"/>
                  </a:rPr>
                  <a:t>PUBLIC</a:t>
                </a:r>
              </a:p>
              <a:p>
                <a:pPr algn="ctr"/>
                <a:r>
                  <a:rPr lang="en-US" sz="800" b="1" dirty="0" smtClean="0">
                    <a:latin typeface="Century Gothic" pitchFamily="34" charset="0"/>
                  </a:rPr>
                  <a:t>SAFETY</a:t>
                </a:r>
                <a:endParaRPr lang="en-US" sz="800" b="1" dirty="0">
                  <a:latin typeface="Century Gothic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952625" y="4457700"/>
                <a:ext cx="5219700" cy="463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SECURE HARMONIZED DATA POOL</a:t>
                </a:r>
                <a:endParaRPr lang="en-US" sz="2200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952625" y="5429250"/>
                <a:ext cx="5219700" cy="496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SHARED SERVICES PLATFORM</a:t>
                </a:r>
                <a:endParaRPr lang="en-US" sz="2400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952625" y="1990725"/>
                <a:ext cx="52197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SINGLE TOUCH POINT</a:t>
                </a:r>
                <a:endParaRPr lang="en-US" sz="2400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7" name="Up-Down Arrow 26"/>
              <p:cNvSpPr/>
              <p:nvPr/>
            </p:nvSpPr>
            <p:spPr>
              <a:xfrm>
                <a:off x="4450703" y="1369932"/>
                <a:ext cx="227025" cy="321114"/>
              </a:xfrm>
              <a:prstGeom prst="upDownArrow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0" y="533400"/>
              <a:ext cx="914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tx1">
                      <a:lumMod val="50000"/>
                    </a:schemeClr>
                  </a:solidFill>
                  <a:latin typeface="Century Gothic" pitchFamily="34" charset="0"/>
                </a:rPr>
                <a:t>The New Government Operations Model</a:t>
              </a:r>
              <a:endParaRPr lang="en-US" sz="3200" b="1" dirty="0">
                <a:solidFill>
                  <a:schemeClr val="tx1">
                    <a:lumMod val="50000"/>
                  </a:schemeClr>
                </a:solidFill>
                <a:latin typeface="Century Gothic" pitchFamily="34" charset="0"/>
              </a:endParaRPr>
            </a:p>
          </p:txBody>
        </p:sp>
        <p:grpSp>
          <p:nvGrpSpPr>
            <p:cNvPr id="15" name="Group 35"/>
            <p:cNvGrpSpPr/>
            <p:nvPr/>
          </p:nvGrpSpPr>
          <p:grpSpPr>
            <a:xfrm>
              <a:off x="381000" y="6367076"/>
              <a:ext cx="8610600" cy="276999"/>
              <a:chOff x="381000" y="6367076"/>
              <a:chExt cx="8610600" cy="276999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457200" y="6367076"/>
                <a:ext cx="8534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tx1">
                        <a:lumMod val="50000"/>
                      </a:schemeClr>
                    </a:solidFill>
                    <a:latin typeface="Century Gothic" pitchFamily="34" charset="0"/>
                  </a:rPr>
                  <a:t>Gopal Khanna, Chief Information Officer, State of Minnesota - 2010</a:t>
                </a:r>
                <a:endParaRPr lang="en-US" sz="1200" dirty="0">
                  <a:solidFill>
                    <a:schemeClr val="tx1">
                      <a:lumMod val="50000"/>
                    </a:schemeClr>
                  </a:solidFill>
                  <a:latin typeface="Century Gothic" pitchFamily="34" charset="0"/>
                </a:endParaRPr>
              </a:p>
            </p:txBody>
          </p:sp>
          <p:pic>
            <p:nvPicPr>
              <p:cNvPr id="38" name="Picture 37" descr="copyright-logo-jpg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81000" y="6457950"/>
                <a:ext cx="96085" cy="9525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685800"/>
            <a:ext cx="5029200" cy="2819400"/>
          </a:xfrm>
        </p:spPr>
        <p:txBody>
          <a:bodyPr>
            <a:noAutofit/>
          </a:bodyPr>
          <a:lstStyle/>
          <a:p>
            <a:r>
              <a:rPr lang="en-US" sz="3400" dirty="0" smtClean="0">
                <a:latin typeface="Arial" pitchFamily="34" charset="0"/>
                <a:cs typeface="Arial" pitchFamily="34" charset="0"/>
              </a:rPr>
              <a:t>THE COMMISSION ON SERVICE INNOVATION: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FIRST ANNUAL STRATEGIC PLAN &amp; REPORT TO THE LEGISLATURE </a:t>
            </a:r>
            <a:endParaRPr lang="en-US" sz="34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45720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Humphrey Institute</a:t>
            </a: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Gopal Khanna, Lead Commission Co-Chair (2010)</a:t>
            </a: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January 12, 2011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/>
          <a:lstStyle/>
          <a:p>
            <a:r>
              <a:rPr lang="en-US" dirty="0" smtClean="0"/>
              <a:t>What is CSI?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752600"/>
            <a:ext cx="5257800" cy="3932238"/>
          </a:xfrm>
        </p:spPr>
        <p:txBody>
          <a:bodyPr/>
          <a:lstStyle/>
          <a:p>
            <a:r>
              <a:rPr lang="en-US" dirty="0" smtClean="0"/>
              <a:t>CSI, or the Commission, was created in 2010 by the legislature and governor</a:t>
            </a:r>
          </a:p>
          <a:p>
            <a:r>
              <a:rPr lang="en-US" dirty="0" smtClean="0"/>
              <a:t>Bi-partisan authors and support</a:t>
            </a:r>
          </a:p>
          <a:p>
            <a:pPr lvl="1"/>
            <a:r>
              <a:rPr lang="en-US" sz="2400" dirty="0" smtClean="0"/>
              <a:t>Sen. Terri Bonoff (DFL – District 43)</a:t>
            </a:r>
          </a:p>
          <a:p>
            <a:pPr lvl="1"/>
            <a:r>
              <a:rPr lang="en-US" sz="2400" dirty="0" smtClean="0"/>
              <a:t>Rep. Keith Downey (R – District 41A)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1905000"/>
            <a:ext cx="2819400" cy="369331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3600" b="1" dirty="0" smtClean="0">
                <a:solidFill>
                  <a:prstClr val="white"/>
                </a:solidFill>
              </a:rPr>
              <a:t>Mission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Commission on Service Innovation</a:t>
            </a:r>
          </a:p>
          <a:p>
            <a:endParaRPr lang="en-US" dirty="0" smtClean="0"/>
          </a:p>
          <a:p>
            <a:pPr algn="ctr"/>
            <a:r>
              <a:rPr lang="en-US" sz="2400" dirty="0" smtClean="0"/>
              <a:t>“Reengineer the delivery of state and local government services”</a:t>
            </a:r>
          </a:p>
          <a:p>
            <a:pPr algn="ctr"/>
            <a:endParaRPr lang="en-US" sz="2400" dirty="0" smtClean="0"/>
          </a:p>
          <a:p>
            <a:pPr algn="ctr"/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CSI team was…</a:t>
            </a:r>
            <a:endParaRPr lang="en-US" b="1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676400"/>
            <a:ext cx="8001000" cy="4160838"/>
          </a:xfrm>
        </p:spPr>
        <p:txBody>
          <a:bodyPr/>
          <a:lstStyle/>
          <a:p>
            <a:r>
              <a:rPr lang="en-US" sz="2800" dirty="0" smtClean="0"/>
              <a:t>Diverse</a:t>
            </a:r>
          </a:p>
          <a:p>
            <a:r>
              <a:rPr lang="en-US" sz="2800" dirty="0" smtClean="0"/>
              <a:t>Public-private</a:t>
            </a:r>
          </a:p>
          <a:p>
            <a:r>
              <a:rPr lang="en-US" sz="2800" dirty="0" smtClean="0"/>
              <a:t>Balanced</a:t>
            </a:r>
          </a:p>
          <a:p>
            <a:r>
              <a:rPr lang="en-US" sz="2800" dirty="0" smtClean="0"/>
              <a:t>Knowledgeable </a:t>
            </a:r>
          </a:p>
          <a:p>
            <a:r>
              <a:rPr lang="en-US" sz="2800" dirty="0" smtClean="0"/>
              <a:t>Pragmatic</a:t>
            </a:r>
          </a:p>
          <a:p>
            <a:r>
              <a:rPr lang="en-US" sz="2800" dirty="0" smtClean="0"/>
              <a:t>Operational </a:t>
            </a:r>
          </a:p>
          <a:p>
            <a:r>
              <a:rPr lang="en-US" sz="2800" dirty="0" smtClean="0"/>
              <a:t>Creative</a:t>
            </a:r>
          </a:p>
          <a:p>
            <a:r>
              <a:rPr lang="en-US" sz="2800" dirty="0" smtClean="0"/>
              <a:t>Future-oriented</a:t>
            </a:r>
          </a:p>
          <a:p>
            <a:r>
              <a:rPr lang="en-US" sz="2800" dirty="0" smtClean="0"/>
              <a:t>Results-focused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886200" y="1676400"/>
            <a:ext cx="4953000" cy="46166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3600" b="1" dirty="0" smtClean="0">
                <a:solidFill>
                  <a:prstClr val="white"/>
                </a:solidFill>
              </a:rPr>
              <a:t>Membership</a:t>
            </a:r>
          </a:p>
          <a:p>
            <a:endParaRPr lang="en-US" dirty="0" smtClean="0"/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/>
              <a:t> Business Community (Chamber, Business Partnership, MHTA)</a:t>
            </a: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/>
              <a:t> Non-Profits (Bush, Citizens League, Nonprofits Council, Wilder)</a:t>
            </a: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/>
              <a:t> Local </a:t>
            </a:r>
            <a:r>
              <a:rPr lang="en-US" sz="2400" dirty="0" err="1" smtClean="0"/>
              <a:t>Gov’t</a:t>
            </a:r>
            <a:r>
              <a:rPr lang="en-US" sz="2400" dirty="0" smtClean="0"/>
              <a:t> (AMC-Counties, League of MN Cities, MAT-Townships)</a:t>
            </a: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/>
              <a:t> Education (MNSCU, U. of MN)</a:t>
            </a: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Gov’t</a:t>
            </a:r>
            <a:r>
              <a:rPr lang="en-US" sz="2400" dirty="0" smtClean="0"/>
              <a:t>  Employee Unions </a:t>
            </a:r>
          </a:p>
          <a:p>
            <a:pPr algn="ctr"/>
            <a:r>
              <a:rPr lang="en-US" sz="2400" dirty="0" smtClean="0"/>
              <a:t>(AFSCME, MAPE, SEIU)</a:t>
            </a: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/>
              <a:t> State Chief Information Officer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93991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784C-4B10-4DB4-99AC-1B7D4F6B576F}" type="datetime1">
              <a:rPr lang="en-US" smtClean="0"/>
              <a:pPr/>
              <a:t>1/12/2011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0193CB-661E-4605-9C08-68FA5F9BEE4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the group do?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1905000"/>
            <a:ext cx="4572000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Full CSI</a:t>
            </a:r>
          </a:p>
          <a:p>
            <a:pPr algn="ctr"/>
            <a:r>
              <a:rPr lang="en-US" sz="1600" dirty="0" smtClean="0"/>
              <a:t>(monthly meetings since July 2010)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762000" y="3657600"/>
            <a:ext cx="12954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Problem Definition / Opportunity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2057400" y="3657600"/>
            <a:ext cx="12954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Visioning / Steering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3352800" y="3657600"/>
            <a:ext cx="12954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Shared Services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4648200" y="3657600"/>
            <a:ext cx="12954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Workforce / Culture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5943600" y="3657600"/>
            <a:ext cx="12954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Process / Governance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7239000" y="3657600"/>
            <a:ext cx="13716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Citizen / Customer Engagement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762000" y="3352800"/>
            <a:ext cx="78486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Advisory Working Sub-Groups</a:t>
            </a:r>
            <a:endParaRPr lang="en-US" b="1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295400" y="3124200"/>
            <a:ext cx="67056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1943100" y="3238500"/>
            <a:ext cx="2286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3238500" y="3238500"/>
            <a:ext cx="2286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4533900" y="3238500"/>
            <a:ext cx="2286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5829300" y="3238500"/>
            <a:ext cx="2286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7124700" y="3238500"/>
            <a:ext cx="2286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7886700" y="3238500"/>
            <a:ext cx="2286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4152900" y="3009900"/>
            <a:ext cx="2286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1181100" y="3238500"/>
            <a:ext cx="2286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784C-4B10-4DB4-99AC-1B7D4F6B576F}" type="datetime1">
              <a:rPr lang="en-US" smtClean="0"/>
              <a:pPr/>
              <a:t>1/12/2011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0193CB-661E-4605-9C08-68FA5F9BEE4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CSI at work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00200"/>
            <a:ext cx="6161634" cy="462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784C-4B10-4DB4-99AC-1B7D4F6B576F}" type="datetime1">
              <a:rPr lang="en-US" smtClean="0"/>
              <a:pPr/>
              <a:t>1/12/2011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0193CB-661E-4605-9C08-68FA5F9BEE4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CSI find?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sz="2800" dirty="0" smtClean="0"/>
              <a:t>Even after the recession ends, the state will still face daunting challenges that arise from changing demographic and economic realities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Shifts in Minnesota’s population, coupled with slower state revenue growth, increased health care costs and continued prioritization of K-12 spending, all add up to create major budget challenges in the future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784C-4B10-4DB4-99AC-1B7D4F6B576F}" type="datetime1">
              <a:rPr lang="en-US" smtClean="0"/>
              <a:pPr/>
              <a:t>1/12/2011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0193CB-661E-4605-9C08-68FA5F9BEE4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CSI find?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932238"/>
          </a:xfrm>
        </p:spPr>
        <p:txBody>
          <a:bodyPr/>
          <a:lstStyle/>
          <a:p>
            <a:r>
              <a:rPr lang="en-US" sz="2800" dirty="0" smtClean="0"/>
              <a:t>In a nutshell… Assuming revenue grows 3.9% per year, health care continues to grow at 8.5% and spending on K-12 education grows by 2% per year for the next 25 years…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…all other segments of the budget will have to be reduced by 3.9% each year to avoid budget deficits  </a:t>
            </a:r>
          </a:p>
          <a:p>
            <a:pPr algn="ctr">
              <a:spcBef>
                <a:spcPts val="1800"/>
              </a:spcBef>
              <a:buNone/>
            </a:pPr>
            <a:r>
              <a:rPr lang="en-US" sz="2800" dirty="0" smtClean="0"/>
              <a:t>	</a:t>
            </a:r>
            <a:r>
              <a:rPr lang="en-US" sz="2800" b="1" i="1" u="sng" dirty="0" smtClean="0">
                <a:solidFill>
                  <a:schemeClr val="accent3">
                    <a:lumMod val="75000"/>
                  </a:schemeClr>
                </a:solidFill>
              </a:rPr>
              <a:t>This would nearly eliminate all other areas of spending by 2035</a:t>
            </a:r>
            <a:endParaRPr lang="en-US" sz="2800" b="1" i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SI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CSI template</Template>
  <TotalTime>883</TotalTime>
  <Words>829</Words>
  <Application>Microsoft Office PowerPoint</Application>
  <PresentationFormat>On-screen Show (4:3)</PresentationFormat>
  <Paragraphs>221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CSI template</vt:lpstr>
      <vt:lpstr>1_Office Theme</vt:lpstr>
      <vt:lpstr>Slide 1</vt:lpstr>
      <vt:lpstr>Slide 2</vt:lpstr>
      <vt:lpstr>THE COMMISSION ON SERVICE INNOVATION: FIRST ANNUAL STRATEGIC PLAN &amp; REPORT TO THE LEGISLATURE </vt:lpstr>
      <vt:lpstr>What is CSI?</vt:lpstr>
      <vt:lpstr>The CSI team was…</vt:lpstr>
      <vt:lpstr>What did the group do?</vt:lpstr>
      <vt:lpstr>CSI at work</vt:lpstr>
      <vt:lpstr>What did CSI find?</vt:lpstr>
      <vt:lpstr>What did CSI find?</vt:lpstr>
      <vt:lpstr>What does CSI recommend? </vt:lpstr>
      <vt:lpstr>What does CSI recommend? </vt:lpstr>
      <vt:lpstr>What will be the result?</vt:lpstr>
      <vt:lpstr>Will gov’t employees be impacted?</vt:lpstr>
      <vt:lpstr>Next Steps</vt:lpstr>
      <vt:lpstr>More Information</vt:lpstr>
    </vt:vector>
  </TitlesOfParts>
  <Company>Office of Enterprise Technology, State of MN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 Muilenburg</dc:creator>
  <cp:lastModifiedBy>user</cp:lastModifiedBy>
  <cp:revision>60</cp:revision>
  <dcterms:created xsi:type="dcterms:W3CDTF">2010-12-22T20:13:18Z</dcterms:created>
  <dcterms:modified xsi:type="dcterms:W3CDTF">2011-01-12T14:17:11Z</dcterms:modified>
</cp:coreProperties>
</file>