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</p:sldMasterIdLst>
  <p:notesMasterIdLst>
    <p:notesMasterId r:id="rId33"/>
  </p:notesMasterIdLst>
  <p:handoutMasterIdLst>
    <p:handoutMasterId r:id="rId34"/>
  </p:handoutMasterIdLst>
  <p:sldIdLst>
    <p:sldId id="558" r:id="rId2"/>
    <p:sldId id="556" r:id="rId3"/>
    <p:sldId id="735" r:id="rId4"/>
    <p:sldId id="712" r:id="rId5"/>
    <p:sldId id="654" r:id="rId6"/>
    <p:sldId id="713" r:id="rId7"/>
    <p:sldId id="714" r:id="rId8"/>
    <p:sldId id="715" r:id="rId9"/>
    <p:sldId id="716" r:id="rId10"/>
    <p:sldId id="717" r:id="rId11"/>
    <p:sldId id="722" r:id="rId12"/>
    <p:sldId id="719" r:id="rId13"/>
    <p:sldId id="669" r:id="rId14"/>
    <p:sldId id="723" r:id="rId15"/>
    <p:sldId id="659" r:id="rId16"/>
    <p:sldId id="676" r:id="rId17"/>
    <p:sldId id="703" r:id="rId18"/>
    <p:sldId id="670" r:id="rId19"/>
    <p:sldId id="635" r:id="rId20"/>
    <p:sldId id="727" r:id="rId21"/>
    <p:sldId id="682" r:id="rId22"/>
    <p:sldId id="728" r:id="rId23"/>
    <p:sldId id="730" r:id="rId24"/>
    <p:sldId id="683" r:id="rId25"/>
    <p:sldId id="686" r:id="rId26"/>
    <p:sldId id="732" r:id="rId27"/>
    <p:sldId id="684" r:id="rId28"/>
    <p:sldId id="708" r:id="rId29"/>
    <p:sldId id="590" r:id="rId30"/>
    <p:sldId id="736" r:id="rId31"/>
    <p:sldId id="559" r:id="rId32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A32C"/>
    <a:srgbClr val="18570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740" autoAdjust="0"/>
    <p:restoredTop sz="94664" autoAdjust="0"/>
  </p:normalViewPr>
  <p:slideViewPr>
    <p:cSldViewPr>
      <p:cViewPr>
        <p:scale>
          <a:sx n="75" d="100"/>
          <a:sy n="75" d="100"/>
        </p:scale>
        <p:origin x="-2124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06" y="-96"/>
      </p:cViewPr>
      <p:guideLst>
        <p:guide orient="horz" pos="2928"/>
        <p:guide pos="21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b="0">
                <a:latin typeface="Arial" pitchFamily="34" charset="0"/>
              </a:defRPr>
            </a:lvl1pPr>
          </a:lstStyle>
          <a:p>
            <a:pPr>
              <a:defRPr/>
            </a:pPr>
            <a:fld id="{53CC5AB0-ABD8-4E5E-BDAC-460F562D8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b="0">
                <a:latin typeface="Arial" pitchFamily="34" charset="0"/>
              </a:defRPr>
            </a:lvl1pPr>
          </a:lstStyle>
          <a:p>
            <a:pPr>
              <a:defRPr/>
            </a:pPr>
            <a:fld id="{AF721986-149D-46B6-B8FB-FF725B4A2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F8B4F9-B8FC-450D-94E4-C34F442DEC08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E7C2AD-443F-4A9B-A7ED-5F7C3A47413F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B6BE2-A321-4192-915E-85055CDFE846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862421-EA13-4D5E-9CCF-00613A88486C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70A5E8-3DCD-4C4E-83F6-B1B041FC8CBB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B7A959-6E6D-427B-B00E-EC4B490B7369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D8C8A-F126-4692-8448-C5A023D4609E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46" tIns="46223" rIns="92446" bIns="46223" anchor="b"/>
          <a:lstStyle/>
          <a:p>
            <a:pPr algn="r" defTabSz="923925"/>
            <a:fld id="{D392DAAE-8484-49EB-85BE-FCD636960CD8}" type="slidenum">
              <a:rPr lang="en-US" b="0">
                <a:latin typeface="Arial" pitchFamily="34" charset="0"/>
              </a:rPr>
              <a:pPr algn="r" defTabSz="923925"/>
              <a:t>22</a:t>
            </a:fld>
            <a:endParaRPr lang="en-US" b="0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437043-55CB-4E4F-942A-6BFC3D671185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46" tIns="46223" rIns="92446" bIns="46223" anchor="b"/>
          <a:lstStyle/>
          <a:p>
            <a:pPr algn="r" defTabSz="923925"/>
            <a:fld id="{BA26B51B-574A-4717-91D1-5B31862AE56A}" type="slidenum">
              <a:rPr lang="en-US" b="0">
                <a:latin typeface="Arial" pitchFamily="34" charset="0"/>
              </a:rPr>
              <a:pPr algn="r" defTabSz="923925"/>
              <a:t>24</a:t>
            </a:fld>
            <a:endParaRPr lang="en-US" b="0">
              <a:latin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46" tIns="46223" rIns="92446" bIns="46223" anchor="b"/>
          <a:lstStyle/>
          <a:p>
            <a:pPr algn="r" defTabSz="923925"/>
            <a:fld id="{451DA6FC-E4CC-469F-B8A2-EFF875DCA6EA}" type="slidenum">
              <a:rPr lang="en-US" b="0">
                <a:latin typeface="Arial" pitchFamily="34" charset="0"/>
              </a:rPr>
              <a:pPr algn="r" defTabSz="923925"/>
              <a:t>25</a:t>
            </a:fld>
            <a:endParaRPr lang="en-US" b="0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3863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9837C9-191D-4839-8938-0C8DF6B26CEF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46" tIns="46223" rIns="92446" bIns="46223" anchor="b"/>
          <a:lstStyle/>
          <a:p>
            <a:pPr algn="r" defTabSz="923925"/>
            <a:fld id="{18E564B4-951D-4DC7-B22C-53786ABC9AFC}" type="slidenum">
              <a:rPr lang="en-US" b="0">
                <a:latin typeface="Arial" pitchFamily="34" charset="0"/>
              </a:rPr>
              <a:pPr algn="r" defTabSz="923925"/>
              <a:t>26</a:t>
            </a:fld>
            <a:endParaRPr lang="en-US" b="0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46" tIns="46223" rIns="92446" bIns="46223" anchor="b"/>
          <a:lstStyle/>
          <a:p>
            <a:pPr algn="r" defTabSz="923925"/>
            <a:fld id="{89390FDF-EDA6-4066-A443-363A1949D6D7}" type="slidenum">
              <a:rPr lang="en-US" b="0">
                <a:latin typeface="Arial" pitchFamily="34" charset="0"/>
              </a:rPr>
              <a:pPr algn="r" defTabSz="923925"/>
              <a:t>27</a:t>
            </a:fld>
            <a:endParaRPr lang="en-US" b="0">
              <a:latin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CA9471-678C-4356-BD04-5B733C75E396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FA0613-0B1C-42B5-AFCB-295F0F9D8705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0267AB-D477-47DB-AFDB-B0DCAE7E0B5C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D7E483-0CCE-4A34-A029-C09B2DC04C7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4F63B0-B4D7-4F4D-A536-EEFBFF3D546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E53B69-83FF-4564-BC93-236E65E4314C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46" tIns="46223" rIns="92446" bIns="46223" anchor="b"/>
          <a:lstStyle/>
          <a:p>
            <a:pPr algn="r" defTabSz="923925"/>
            <a:fld id="{1A5167AB-F10B-4FE1-AACD-5FE48C578D1C}" type="slidenum">
              <a:rPr lang="en-US" b="0">
                <a:latin typeface="Arial" pitchFamily="34" charset="0"/>
              </a:rPr>
              <a:pPr algn="r" defTabSz="923925"/>
              <a:t>6</a:t>
            </a:fld>
            <a:endParaRPr lang="en-US" b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46" tIns="46223" rIns="92446" bIns="46223" anchor="b"/>
          <a:lstStyle/>
          <a:p>
            <a:pPr algn="r" defTabSz="923925"/>
            <a:fld id="{5A7B4399-C008-480D-AD63-24816D3044A2}" type="slidenum">
              <a:rPr lang="en-US" b="0">
                <a:latin typeface="Arial" pitchFamily="34" charset="0"/>
              </a:rPr>
              <a:pPr algn="r" defTabSz="923925"/>
              <a:t>11</a:t>
            </a:fld>
            <a:endParaRPr lang="en-US" b="0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D817F7-4C7F-4061-BE60-9662E782FF28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2133600" cy="1981200"/>
          </a:xfrm>
          <a:prstGeom prst="rect">
            <a:avLst/>
          </a:prstGeom>
          <a:solidFill>
            <a:srgbClr val="18570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2133600" y="0"/>
            <a:ext cx="7010400" cy="1981200"/>
          </a:xfrm>
          <a:prstGeom prst="rect">
            <a:avLst/>
          </a:prstGeom>
          <a:solidFill>
            <a:srgbClr val="D2A32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14" descr="NASBO_118"/>
          <p:cNvPicPr>
            <a:picLocks noChangeAspect="1" noChangeArrowheads="1"/>
          </p:cNvPicPr>
          <p:nvPr userDrawn="1"/>
        </p:nvPicPr>
        <p:blipFill>
          <a:blip r:embed="rId2" cstate="print">
            <a:lum bright="100000"/>
            <a:grayscl/>
          </a:blip>
          <a:srcRect/>
          <a:stretch>
            <a:fillRect/>
          </a:stretch>
        </p:blipFill>
        <p:spPr bwMode="auto">
          <a:xfrm>
            <a:off x="304800" y="228600"/>
            <a:ext cx="1524000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u0adypzi[1]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21431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8"/>
          <p:cNvSpPr>
            <a:spLocks noChangeShapeType="1"/>
          </p:cNvSpPr>
          <p:nvPr userDrawn="1"/>
        </p:nvSpPr>
        <p:spPr bwMode="auto">
          <a:xfrm flipH="1">
            <a:off x="0" y="19812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0527" name="AutoShape 15"/>
          <p:cNvSpPr>
            <a:spLocks noGrp="1" noChangeArrowheads="1"/>
          </p:cNvSpPr>
          <p:nvPr>
            <p:ph type="ctrTitle" sz="quarter"/>
          </p:nvPr>
        </p:nvSpPr>
        <p:spPr>
          <a:xfrm>
            <a:off x="2133600" y="0"/>
            <a:ext cx="70104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0528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2743200"/>
            <a:ext cx="7010400" cy="289560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133600" y="6172200"/>
            <a:ext cx="7010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444 North Capitol Street, NW, Suite 642 • Washington, DC 20001 </a:t>
            </a:r>
            <a:br>
              <a:rPr lang="en-US"/>
            </a:br>
            <a:r>
              <a:rPr lang="en-US"/>
              <a:t>(202) 624-5382 • www.nasbo.org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06488-00B3-494F-ACB7-C8D130123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30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30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9E7AC-4784-4351-AEE0-6529A2256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70104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5DFC3-2BFC-4900-958A-F504D8947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70104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7D04D-5FCD-4059-81BC-C6F9653E3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70104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C453D-9174-44BA-A758-2F792F026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76047-2B95-4175-A357-94F7FCBFB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98F96-91A5-4D24-A395-671EB0B5A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D3E44-923E-4107-A87C-9EDE751F8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2D4E1-4A4C-4088-96F1-C52375DC6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C0E1D-8382-4915-8380-A938FD39C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D25A0-CDD9-457F-887C-13F74563F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C2452-F103-4E68-BDFB-5C94010C8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67092-D06E-47EF-B6DE-ACD773A6A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05" name="Rectangle 17"/>
          <p:cNvSpPr>
            <a:spLocks noChangeArrowheads="1"/>
          </p:cNvSpPr>
          <p:nvPr/>
        </p:nvSpPr>
        <p:spPr bwMode="auto">
          <a:xfrm>
            <a:off x="0" y="0"/>
            <a:ext cx="2133600" cy="1371600"/>
          </a:xfrm>
          <a:prstGeom prst="rect">
            <a:avLst/>
          </a:prstGeom>
          <a:solidFill>
            <a:srgbClr val="18570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19498" name="Rectangle 10"/>
          <p:cNvSpPr>
            <a:spLocks noChangeArrowheads="1"/>
          </p:cNvSpPr>
          <p:nvPr/>
        </p:nvSpPr>
        <p:spPr bwMode="auto">
          <a:xfrm>
            <a:off x="2133600" y="0"/>
            <a:ext cx="7010400" cy="1371600"/>
          </a:xfrm>
          <a:prstGeom prst="rect">
            <a:avLst/>
          </a:prstGeom>
          <a:solidFill>
            <a:srgbClr val="D2A32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9499" name="Rectangle 1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185707"/>
          </a:solidFill>
          <a:ln w="9525">
            <a:solidFill>
              <a:srgbClr val="18570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 b="0">
              <a:solidFill>
                <a:srgbClr val="185707"/>
              </a:solidFill>
              <a:latin typeface="Arial" pitchFamily="34" charset="0"/>
            </a:endParaRPr>
          </a:p>
        </p:txBody>
      </p:sp>
      <p:sp>
        <p:nvSpPr>
          <p:cNvPr id="21510" name="AutoShape 1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0"/>
            <a:ext cx="7010400" cy="13716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95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553200"/>
            <a:ext cx="1143000" cy="304800"/>
          </a:xfrm>
          <a:prstGeom prst="rect">
            <a:avLst/>
          </a:prstGeom>
          <a:solidFill>
            <a:srgbClr val="185707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455D5F1-3CCB-4830-AA28-31D251B4C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9502" name="Text Box 14"/>
          <p:cNvSpPr txBox="1">
            <a:spLocks noChangeArrowheads="1"/>
          </p:cNvSpPr>
          <p:nvPr/>
        </p:nvSpPr>
        <p:spPr bwMode="auto">
          <a:xfrm>
            <a:off x="762000" y="65532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0">
              <a:latin typeface="Arial" pitchFamily="34" charset="0"/>
            </a:endParaRPr>
          </a:p>
        </p:txBody>
      </p:sp>
      <p:sp>
        <p:nvSpPr>
          <p:cNvPr id="319503" name="Text Box 15"/>
          <p:cNvSpPr txBox="1">
            <a:spLocks noChangeArrowheads="1"/>
          </p:cNvSpPr>
          <p:nvPr/>
        </p:nvSpPr>
        <p:spPr bwMode="auto">
          <a:xfrm>
            <a:off x="0" y="6553200"/>
            <a:ext cx="1524000" cy="366713"/>
          </a:xfrm>
          <a:prstGeom prst="rect">
            <a:avLst/>
          </a:prstGeom>
          <a:solidFill>
            <a:srgbClr val="18570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Garamond" pitchFamily="18" charset="0"/>
              </a:rPr>
              <a:t>NASBO</a:t>
            </a:r>
          </a:p>
        </p:txBody>
      </p:sp>
      <p:pic>
        <p:nvPicPr>
          <p:cNvPr id="21514" name="Picture 20" descr="NASBO_118"/>
          <p:cNvPicPr>
            <a:picLocks noChangeAspect="1" noChangeArrowheads="1"/>
          </p:cNvPicPr>
          <p:nvPr/>
        </p:nvPicPr>
        <p:blipFill>
          <a:blip r:embed="rId16" cstate="print">
            <a:lum bright="100000"/>
            <a:grayscl/>
          </a:blip>
          <a:srcRect/>
          <a:stretch>
            <a:fillRect/>
          </a:stretch>
        </p:blipFill>
        <p:spPr bwMode="auto">
          <a:xfrm>
            <a:off x="431800" y="101600"/>
            <a:ext cx="12192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  <p:sldLayoutId id="2147484416" r:id="rId12"/>
    <p:sldLayoutId id="2147484417" r:id="rId13"/>
    <p:sldLayoutId id="214748441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18570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185707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185707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185707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185707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185707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185707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185707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185707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Microsoft_Office_Excel_Chart6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Microsoft_Office_Excel_Chart8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Microsoft_Office_Excel_Chart10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Microsoft_Office_Excel_97-2003_Worksheet12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Microsoft_Office_Excel_Chart13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Microsoft_Office_Excel_97-2003_Worksheet14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Microsoft_Office_Excel_97-2003_Worksheet15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Microsoft_Office_Excel_97-2003_Worksheet16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Microsoft_Office_Excel_Chart17.xls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Microsoft_Office_Excel_97-2003_Worksheet18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Microsoft_Office_Excel_97-2003_Worksheet19.xls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97-2003_Worksheet4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2209800" y="533400"/>
            <a:ext cx="6705600" cy="1219200"/>
          </a:xfrm>
        </p:spPr>
        <p:txBody>
          <a:bodyPr/>
          <a:lstStyle/>
          <a:p>
            <a:r>
              <a:rPr lang="en-US" sz="3000" b="1" smtClean="0">
                <a:latin typeface="Arial Black" pitchFamily="34" charset="0"/>
              </a:rPr>
              <a:t>State Fiscal Outlook: Minnesota and the Nation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2743200"/>
            <a:ext cx="7010400" cy="2667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smtClean="0"/>
              <a:t>ONE MINNESOTA</a:t>
            </a:r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b="1" i="1" smtClean="0"/>
              <a:t>January 25, 2012</a:t>
            </a:r>
            <a:endParaRPr lang="en-US" sz="2000" b="1" smtClean="0"/>
          </a:p>
          <a:p>
            <a:pPr>
              <a:lnSpc>
                <a:spcPct val="80000"/>
              </a:lnSpc>
            </a:pPr>
            <a:endParaRPr lang="en-US" sz="2400" b="1" i="1" smtClean="0"/>
          </a:p>
          <a:p>
            <a:pPr>
              <a:lnSpc>
                <a:spcPct val="80000"/>
              </a:lnSpc>
            </a:pPr>
            <a:r>
              <a:rPr lang="en-US" sz="2000" b="1" i="1" smtClean="0"/>
              <a:t>Scott Pattison</a:t>
            </a:r>
          </a:p>
          <a:p>
            <a:pPr>
              <a:lnSpc>
                <a:spcPct val="80000"/>
              </a:lnSpc>
            </a:pPr>
            <a:r>
              <a:rPr lang="en-US" sz="2000" b="1" i="1" smtClean="0"/>
              <a:t>Executive Director</a:t>
            </a:r>
          </a:p>
          <a:p>
            <a:pPr>
              <a:lnSpc>
                <a:spcPct val="80000"/>
              </a:lnSpc>
            </a:pPr>
            <a:r>
              <a:rPr lang="en-US" sz="2000" b="1" i="1" smtClean="0"/>
              <a:t>National Association of State Budget Officers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438400" y="6477000"/>
            <a:ext cx="655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 b="0">
                <a:latin typeface="Arial" pitchFamily="34" charset="0"/>
              </a:rPr>
              <a:t>444 North Capitol Street, NW, Suite 642 • Washington, DC 20001 • (202) 624-5382 • </a:t>
            </a:r>
            <a:r>
              <a:rPr lang="en-US" sz="1000" b="0" u="sng">
                <a:latin typeface="Arial" pitchFamily="34" charset="0"/>
              </a:rPr>
              <a:t>www.nasbo.org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152400" y="6248400"/>
            <a:ext cx="8763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0" i="1">
                <a:cs typeface="Times New Roman" pitchFamily="18" charset="0"/>
              </a:rPr>
              <a:t>* FY 2007- -2010 are actual.  FY 2011 is preliminary actual and FY 2012 is enacted.</a:t>
            </a:r>
          </a:p>
          <a:p>
            <a:endParaRPr lang="en-US" sz="1100" b="0" i="1">
              <a:cs typeface="Times New Roman" pitchFamily="18" charset="0"/>
            </a:endParaRPr>
          </a:p>
        </p:txBody>
      </p:sp>
      <p:sp>
        <p:nvSpPr>
          <p:cNvPr id="5124" name="TextBox 6"/>
          <p:cNvSpPr txBox="1">
            <a:spLocks noChangeArrowheads="1"/>
          </p:cNvSpPr>
          <p:nvPr/>
        </p:nvSpPr>
        <p:spPr bwMode="auto">
          <a:xfrm rot="-5400000">
            <a:off x="-342899" y="3541712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0">
                <a:latin typeface="Times New Roman" pitchFamily="18" charset="0"/>
                <a:cs typeface="Times New Roman" pitchFamily="18" charset="0"/>
              </a:rPr>
              <a:t>($ in billions)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0" y="304800"/>
            <a:ext cx="67056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185707"/>
                </a:solidFill>
                <a:latin typeface="Arial Black" pitchFamily="34" charset="0"/>
                <a:ea typeface="+mj-ea"/>
                <a:cs typeface="Times New Roman" pitchFamily="18" charset="0"/>
              </a:rPr>
              <a:t>Revenue Remains Below </a:t>
            </a:r>
          </a:p>
          <a:p>
            <a:pPr>
              <a:defRPr/>
            </a:pPr>
            <a:r>
              <a:rPr lang="en-US" sz="3200" dirty="0">
                <a:solidFill>
                  <a:srgbClr val="185707"/>
                </a:solidFill>
                <a:latin typeface="Arial Black" pitchFamily="34" charset="0"/>
                <a:ea typeface="+mj-ea"/>
                <a:cs typeface="Times New Roman" pitchFamily="18" charset="0"/>
              </a:rPr>
              <a:t>Pre-Recession Levels</a:t>
            </a:r>
          </a:p>
        </p:txBody>
      </p:sp>
      <p:graphicFrame>
        <p:nvGraphicFramePr>
          <p:cNvPr id="5122" name="Content Placeholder 3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32325"/>
        </p:xfrm>
        <a:graphic>
          <a:graphicData uri="http://schemas.openxmlformats.org/presentationml/2006/ole">
            <p:oleObj spid="_x0000_s5122" r:id="rId3" imgW="8327858" imgH="463336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001000" y="6553200"/>
            <a:ext cx="1143000" cy="304800"/>
          </a:xfrm>
          <a:prstGeom prst="rect">
            <a:avLst/>
          </a:prstGeom>
          <a:solidFill>
            <a:srgbClr val="185707"/>
          </a:solidFill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685E5B2-E754-4B70-A536-F2CC91794C58}" type="slidenum">
              <a:rPr lang="en-US" sz="1400" b="0">
                <a:solidFill>
                  <a:schemeClr val="bg1"/>
                </a:solidFill>
                <a:latin typeface="+mn-lt"/>
              </a:rPr>
              <a:pPr algn="r">
                <a:defRPr/>
              </a:pPr>
              <a:t>11</a:t>
            </a:fld>
            <a:endParaRPr lang="en-US" sz="14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148" name="AutoShap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latin typeface="Arial Black" pitchFamily="34" charset="0"/>
              </a:rPr>
              <a:t>Minnesota GF Revenue:</a:t>
            </a:r>
            <a:br>
              <a:rPr lang="en-US" sz="3200" b="1" smtClean="0">
                <a:latin typeface="Arial Black" pitchFamily="34" charset="0"/>
              </a:rPr>
            </a:br>
            <a:r>
              <a:rPr lang="en-US" sz="3200" b="1" smtClean="0">
                <a:latin typeface="Arial Black" pitchFamily="34" charset="0"/>
              </a:rPr>
              <a:t>1997-2011</a:t>
            </a: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0" y="6248400"/>
            <a:ext cx="5943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i="1"/>
              <a:t>Source:  NASBO State Expenditure Report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330200" y="1446213"/>
          <a:ext cx="8636000" cy="4498975"/>
        </p:xfrm>
        <a:graphic>
          <a:graphicData uri="http://schemas.openxmlformats.org/presentationml/2006/ole">
            <p:oleObj spid="_x0000_s6146" r:id="rId4" imgW="8638781" imgH="4499238" progId="Excel.Chart.8">
              <p:embed/>
            </p:oleObj>
          </a:graphicData>
        </a:graphic>
      </p:graphicFrame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8153400" y="5638800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(estimated)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828800" y="1447800"/>
            <a:ext cx="434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Balances as a Percentage of Expenditures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6248400"/>
            <a:ext cx="70866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b="0" i="1" dirty="0">
                <a:latin typeface="+mn-lt"/>
                <a:cs typeface="Times New Roman" pitchFamily="18" charset="0"/>
              </a:rPr>
              <a:t>* FY 2006 – FY 2010 are actual, FY 2011 is preliminary actual and FY 2012 is enacted.</a:t>
            </a:r>
          </a:p>
        </p:txBody>
      </p:sp>
      <p:sp>
        <p:nvSpPr>
          <p:cNvPr id="7173" name="TextBox 7"/>
          <p:cNvSpPr txBox="1">
            <a:spLocks noChangeArrowheads="1"/>
          </p:cNvSpPr>
          <p:nvPr/>
        </p:nvSpPr>
        <p:spPr bwMode="auto">
          <a:xfrm rot="-5400000">
            <a:off x="-112712" y="3617912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Times New Roman" pitchFamily="18" charset="0"/>
                <a:cs typeface="Times New Roman" pitchFamily="18" charset="0"/>
              </a:rPr>
              <a:t>(percentages)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9800" y="304800"/>
            <a:ext cx="67056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700" dirty="0">
                <a:solidFill>
                  <a:srgbClr val="185707"/>
                </a:solidFill>
                <a:latin typeface="Arial Black" pitchFamily="34" charset="0"/>
                <a:ea typeface="+mj-ea"/>
                <a:cs typeface="Times New Roman" pitchFamily="18" charset="0"/>
              </a:rPr>
              <a:t>Total Balance Levels Remain Low for Most States</a:t>
            </a:r>
          </a:p>
        </p:txBody>
      </p:sp>
      <p:graphicFrame>
        <p:nvGraphicFramePr>
          <p:cNvPr id="7170" name="Content Placeholder 3"/>
          <p:cNvGraphicFramePr>
            <a:graphicFrameLocks noGrp="1"/>
          </p:cNvGraphicFramePr>
          <p:nvPr>
            <p:ph idx="1"/>
          </p:nvPr>
        </p:nvGraphicFramePr>
        <p:xfrm>
          <a:off x="635000" y="1562100"/>
          <a:ext cx="8636000" cy="4632325"/>
        </p:xfrm>
        <a:graphic>
          <a:graphicData uri="http://schemas.openxmlformats.org/presentationml/2006/ole">
            <p:oleObj spid="_x0000_s7170" r:id="rId3" imgW="8638781" imgH="463336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4C7A4A-0C76-4247-940F-74EBF3F659DE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819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latin typeface="Arial Black" pitchFamily="34" charset="0"/>
              </a:rPr>
              <a:t>Balances in</a:t>
            </a:r>
            <a:br>
              <a:rPr lang="en-US" sz="3600" b="1" smtClean="0">
                <a:latin typeface="Arial Black" pitchFamily="34" charset="0"/>
              </a:rPr>
            </a:br>
            <a:r>
              <a:rPr lang="en-US" sz="3600" b="1" smtClean="0">
                <a:latin typeface="Arial Black" pitchFamily="34" charset="0"/>
              </a:rPr>
              <a:t>MN and Selected States</a:t>
            </a:r>
          </a:p>
        </p:txBody>
      </p:sp>
      <p:graphicFrame>
        <p:nvGraphicFramePr>
          <p:cNvPr id="819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482600" y="1854200"/>
          <a:ext cx="8153400" cy="4013200"/>
        </p:xfrm>
        <a:graphic>
          <a:graphicData uri="http://schemas.openxmlformats.org/presentationml/2006/ole">
            <p:oleObj spid="_x0000_s8194" r:id="rId4" imgW="8157155" imgH="4017612" progId="Excel.Chart.8">
              <p:embed/>
            </p:oleObj>
          </a:graphicData>
        </a:graphic>
      </p:graphicFrame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0" y="6096000"/>
            <a:ext cx="899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400" b="0">
              <a:latin typeface="Arial" pitchFamily="34" charset="0"/>
            </a:endParaRP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0" y="6324600"/>
            <a:ext cx="8839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1"/>
              <a:t>Source: NASBO Dec. 2011 Fiscal Survey of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228600"/>
          </a:xfrm>
        </p:spPr>
        <p:txBody>
          <a:bodyPr>
            <a:normAutofit fontScale="25000" lnSpcReduction="20000"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7200" b="1" dirty="0" smtClean="0">
                <a:cs typeface="Times New Roman" pitchFamily="18" charset="0"/>
              </a:rPr>
              <a:t>Budget Cuts Made After the Budget Passed
 ($ millions)</a:t>
            </a: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0" y="6248400"/>
            <a:ext cx="8915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0" i="1">
                <a:cs typeface="Times New Roman" pitchFamily="18" charset="0"/>
              </a:rPr>
              <a:t>*FY 2012 mid-year budget cuts are ongoing                                                                                                                                   Source: NASBO Fall 2011 Fiscal Survey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381000"/>
            <a:ext cx="693420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000" dirty="0">
                <a:solidFill>
                  <a:srgbClr val="185707"/>
                </a:solidFill>
                <a:latin typeface="Arial Black" pitchFamily="34" charset="0"/>
                <a:ea typeface="+mj-ea"/>
                <a:cs typeface="Times New Roman" pitchFamily="18" charset="0"/>
              </a:rPr>
              <a:t>Mid-Year Budget Cuts Decline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254000" y="635000"/>
          <a:ext cx="8743950" cy="5664200"/>
        </p:xfrm>
        <a:graphic>
          <a:graphicData uri="http://schemas.openxmlformats.org/presentationml/2006/ole">
            <p:oleObj spid="_x0000_s9218" r:id="rId3" imgW="8742422" imgH="566367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07C18-6CBB-41C0-850A-AD7FB91B7AB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sz="3900" b="1" i="1" smtClean="0"/>
          </a:p>
          <a:p>
            <a:pPr algn="ctr" eaLnBrk="1" hangingPunct="1">
              <a:buFont typeface="Wingdings" pitchFamily="2" charset="2"/>
              <a:buNone/>
            </a:pPr>
            <a:endParaRPr lang="en-US" sz="3900" b="1" i="1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4400" b="1" i="1" smtClean="0"/>
              <a:t>Current Fiscal Situation: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4400" b="1" i="1" smtClean="0"/>
              <a:t>Economic Overview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2955925" y="27146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600" b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63F664-7DE5-4154-AE71-56E0DE603D21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024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latin typeface="Arial Black" pitchFamily="34" charset="0"/>
              </a:rPr>
              <a:t>Unemployment Rate</a:t>
            </a:r>
            <a:br>
              <a:rPr lang="en-US" sz="3600" b="1" smtClean="0">
                <a:latin typeface="Arial Black" pitchFamily="34" charset="0"/>
              </a:rPr>
            </a:br>
            <a:r>
              <a:rPr lang="en-US" sz="3600" b="1" smtClean="0">
                <a:latin typeface="Arial Black" pitchFamily="34" charset="0"/>
              </a:rPr>
              <a:t>in MN and Selected States</a:t>
            </a:r>
          </a:p>
        </p:txBody>
      </p:sp>
      <p:graphicFrame>
        <p:nvGraphicFramePr>
          <p:cNvPr id="1024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482600" y="1858963"/>
          <a:ext cx="8178800" cy="4013200"/>
        </p:xfrm>
        <a:graphic>
          <a:graphicData uri="http://schemas.openxmlformats.org/presentationml/2006/ole">
            <p:oleObj spid="_x0000_s10242" r:id="rId4" imgW="8181541" imgH="4011516" progId="Excel.Chart.8">
              <p:embed/>
            </p:oleObj>
          </a:graphicData>
        </a:graphic>
      </p:graphicFrame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0" y="6096000"/>
            <a:ext cx="899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400" b="0">
              <a:latin typeface="Arial" pitchFamily="34" charset="0"/>
            </a:endParaRP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0" y="6324600"/>
            <a:ext cx="8839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1"/>
              <a:t>Source: U. S. Department of Labor, Bureau of Labor Statistics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latin typeface="Arial Black" pitchFamily="34" charset="0"/>
              </a:rPr>
              <a:t>National Unemployment Rate Compared to MN</a:t>
            </a:r>
          </a:p>
        </p:txBody>
      </p:sp>
      <p:graphicFrame>
        <p:nvGraphicFramePr>
          <p:cNvPr id="11266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30725"/>
        </p:xfrm>
        <a:graphic>
          <a:graphicData uri="http://schemas.openxmlformats.org/presentationml/2006/ole">
            <p:oleObj spid="_x0000_s11266" r:id="rId3" imgW="8230313" imgH="4529721" progId="Excel.Chart.8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7EA32-0E50-40FD-8B47-5E12BB4505A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304800" y="3276600"/>
            <a:ext cx="228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%</a:t>
            </a: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0" y="6248400"/>
            <a:ext cx="4191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0" i="1"/>
              <a:t>Source: U.S. Department of Labor, Bureau of Labor Statistics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7010400" cy="1447800"/>
          </a:xfrm>
        </p:spPr>
        <p:txBody>
          <a:bodyPr/>
          <a:lstStyle/>
          <a:p>
            <a:r>
              <a:rPr lang="en-US" sz="3600" smtClean="0">
                <a:latin typeface="Arial Black" pitchFamily="34" charset="0"/>
              </a:rPr>
              <a:t>Who gets out first? </a:t>
            </a:r>
            <a:r>
              <a:rPr lang="en-US" sz="2400" smtClean="0">
                <a:latin typeface="Arial Black" pitchFamily="34" charset="0"/>
              </a:rPr>
              <a:t/>
            </a:r>
            <a:br>
              <a:rPr lang="en-US" sz="2400" smtClean="0">
                <a:latin typeface="Arial Black" pitchFamily="34" charset="0"/>
              </a:rPr>
            </a:br>
            <a:r>
              <a:rPr lang="en-US" sz="2400" smtClean="0">
                <a:latin typeface="Arial Black" pitchFamily="34" charset="0"/>
              </a:rPr>
              <a:t>Historical Boost to State Earnings and Employment due to Oil &amp; Natural Gas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6C1C90-8E91-4060-8834-561768A389F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0" y="6324600"/>
            <a:ext cx="5181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0" i="1"/>
              <a:t>Source: Federal Reserve Bank of Kansas City, Economic Review, Fourth Quarter 2009</a:t>
            </a:r>
          </a:p>
        </p:txBody>
      </p:sp>
      <p:graphicFrame>
        <p:nvGraphicFramePr>
          <p:cNvPr id="12290" name="Object 8"/>
          <p:cNvGraphicFramePr>
            <a:graphicFrameLocks noChangeAspect="1"/>
          </p:cNvGraphicFramePr>
          <p:nvPr/>
        </p:nvGraphicFramePr>
        <p:xfrm>
          <a:off x="1295400" y="1371600"/>
          <a:ext cx="7620000" cy="5029200"/>
        </p:xfrm>
        <a:graphic>
          <a:graphicData uri="http://schemas.openxmlformats.org/presentationml/2006/ole">
            <p:oleObj spid="_x0000_s12290" name="Acrobat Document" r:id="rId4" imgW="7543443" imgH="5829229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007F30-B884-4D1E-AF41-F923512BDB3C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81000" y="2994025"/>
            <a:ext cx="82232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i="1">
                <a:latin typeface="Arial" pitchFamily="34" charset="0"/>
              </a:rPr>
              <a:t>Background on State Spending Trends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7E1C3-9D41-458E-B1FF-660752D3D939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sz="3900" b="1" i="1" smtClean="0"/>
          </a:p>
          <a:p>
            <a:pPr algn="ctr" eaLnBrk="1" hangingPunct="1">
              <a:buFont typeface="Wingdings" pitchFamily="2" charset="2"/>
              <a:buNone/>
            </a:pPr>
            <a:endParaRPr lang="en-US" sz="3900" b="1" i="1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4400" b="1" i="1" smtClean="0"/>
              <a:t>Current Fiscal Situation: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4400" b="1" i="1" smtClean="0"/>
              <a:t>Overview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2955925" y="27146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600" b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5F6ACD-EFAE-4B8B-ADA7-FBC6F2EA7117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331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latin typeface="Arial Black" pitchFamily="34" charset="0"/>
              </a:rPr>
              <a:t>Spending by Funding Source</a:t>
            </a:r>
            <a:br>
              <a:rPr lang="en-US" sz="3200" b="1" smtClean="0">
                <a:latin typeface="Arial Black" pitchFamily="34" charset="0"/>
              </a:rPr>
            </a:br>
            <a:r>
              <a:rPr lang="en-US" sz="3200" b="1" smtClean="0">
                <a:latin typeface="Arial Black" pitchFamily="34" charset="0"/>
              </a:rPr>
              <a:t>(Percentage)</a:t>
            </a:r>
          </a:p>
        </p:txBody>
      </p:sp>
      <p:graphicFrame>
        <p:nvGraphicFramePr>
          <p:cNvPr id="1331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55600" y="1833563"/>
          <a:ext cx="8278813" cy="4398962"/>
        </p:xfrm>
        <a:graphic>
          <a:graphicData uri="http://schemas.openxmlformats.org/presentationml/2006/ole">
            <p:oleObj spid="_x0000_s13314" name="Worksheet" r:id="rId4" imgW="7905988" imgH="4200525" progId="Excel.Sheet.8">
              <p:embed/>
            </p:oleObj>
          </a:graphicData>
        </a:graphic>
      </p:graphicFrame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0" y="6324600"/>
            <a:ext cx="297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1"/>
              <a:t>Source: NASBO 2010 State Expenditure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9A74F-8174-4AA1-9017-01906E491339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434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latin typeface="Arial Black" pitchFamily="34" charset="0"/>
              </a:rPr>
              <a:t>MN Spending by Funding Source (Percentage)</a:t>
            </a:r>
          </a:p>
        </p:txBody>
      </p:sp>
      <p:graphicFrame>
        <p:nvGraphicFramePr>
          <p:cNvPr id="1433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969963" y="1955800"/>
          <a:ext cx="7216775" cy="4038600"/>
        </p:xfrm>
        <a:graphic>
          <a:graphicData uri="http://schemas.openxmlformats.org/presentationml/2006/ole">
            <p:oleObj spid="_x0000_s14338" r:id="rId4" imgW="7218290" imgH="4035902" progId="Excel.Chart.8">
              <p:embed/>
            </p:oleObj>
          </a:graphicData>
        </a:graphic>
      </p:graphicFrame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0" y="6324600"/>
            <a:ext cx="297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1"/>
              <a:t>Source: NASBO 2010 State Expenditure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 noGrp="1"/>
          </p:cNvSpPr>
          <p:nvPr/>
        </p:nvSpPr>
        <p:spPr bwMode="auto">
          <a:xfrm>
            <a:off x="8001000" y="6553200"/>
            <a:ext cx="1143000" cy="304800"/>
          </a:xfrm>
          <a:prstGeom prst="rect">
            <a:avLst/>
          </a:prstGeom>
          <a:solidFill>
            <a:srgbClr val="185707"/>
          </a:solidFill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7BC3433-24BE-46B9-9AFD-D7FFAAE518BF}" type="slidenum">
              <a:rPr lang="en-US" sz="1400" b="0">
                <a:solidFill>
                  <a:schemeClr val="bg1"/>
                </a:solidFill>
                <a:latin typeface="+mn-lt"/>
              </a:rPr>
              <a:pPr algn="r">
                <a:defRPr/>
              </a:pPr>
              <a:t>22</a:t>
            </a:fld>
            <a:endParaRPr lang="en-US" sz="14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364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0"/>
            <a:ext cx="7010400" cy="1219200"/>
          </a:xfrm>
        </p:spPr>
        <p:txBody>
          <a:bodyPr/>
          <a:lstStyle/>
          <a:p>
            <a:r>
              <a:rPr lang="en-US" sz="3200" b="1" smtClean="0">
                <a:latin typeface="Arial Black" pitchFamily="34" charset="0"/>
              </a:rPr>
              <a:t>Total State Expenditures</a:t>
            </a:r>
          </a:p>
        </p:txBody>
      </p:sp>
      <p:graphicFrame>
        <p:nvGraphicFramePr>
          <p:cNvPr id="15362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609600" y="1814513"/>
          <a:ext cx="6897688" cy="3913187"/>
        </p:xfrm>
        <a:graphic>
          <a:graphicData uri="http://schemas.openxmlformats.org/presentationml/2006/ole">
            <p:oleObj spid="_x0000_s15362" name="Worksheet" r:id="rId4" imgW="8344043" imgH="4734092" progId="Excel.Sheet.8">
              <p:embed/>
            </p:oleObj>
          </a:graphicData>
        </a:graphic>
      </p:graphicFrame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0" y="6248400"/>
            <a:ext cx="396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0" i="1"/>
              <a:t>Source: NASBO 2010 State Expenditure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09700-AC63-41D4-AADC-C9C1B2B5D59C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6388" name="AutoShape 2"/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7010400" cy="1219200"/>
          </a:xfrm>
        </p:spPr>
        <p:txBody>
          <a:bodyPr/>
          <a:lstStyle/>
          <a:p>
            <a:r>
              <a:rPr lang="en-US" sz="3200" b="1" smtClean="0">
                <a:latin typeface="Arial Black" pitchFamily="34" charset="0"/>
              </a:rPr>
              <a:t>General Fund: Medicaid &amp; Education 64% </a:t>
            </a:r>
          </a:p>
        </p:txBody>
      </p:sp>
      <p:graphicFrame>
        <p:nvGraphicFramePr>
          <p:cNvPr id="1638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61975" y="1860550"/>
          <a:ext cx="8194675" cy="4241800"/>
        </p:xfrm>
        <a:graphic>
          <a:graphicData uri="http://schemas.openxmlformats.org/presentationml/2006/ole">
            <p:oleObj spid="_x0000_s16386" name="Worksheet" r:id="rId4" imgW="8372546" imgH="4334042" progId="Excel.Sheet.8">
              <p:embed/>
            </p:oleObj>
          </a:graphicData>
        </a:graphic>
      </p:graphicFrame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0" y="6248400"/>
            <a:ext cx="396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0" i="1"/>
              <a:t>Source: NASBO 2010 State Expenditure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 noGrp="1"/>
          </p:cNvSpPr>
          <p:nvPr/>
        </p:nvSpPr>
        <p:spPr bwMode="auto">
          <a:xfrm>
            <a:off x="8001000" y="6553200"/>
            <a:ext cx="1143000" cy="304800"/>
          </a:xfrm>
          <a:prstGeom prst="rect">
            <a:avLst/>
          </a:prstGeom>
          <a:solidFill>
            <a:srgbClr val="185707"/>
          </a:solidFill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4B6549DC-7943-4A95-ABA6-0F0EB64D7C9E}" type="slidenum">
              <a:rPr lang="en-US" sz="1400" b="0">
                <a:solidFill>
                  <a:schemeClr val="bg1"/>
                </a:solidFill>
                <a:latin typeface="+mn-lt"/>
              </a:rPr>
              <a:pPr algn="r">
                <a:defRPr/>
              </a:pPr>
              <a:t>24</a:t>
            </a:fld>
            <a:endParaRPr lang="en-US" sz="14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412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0"/>
            <a:ext cx="7010400" cy="1219200"/>
          </a:xfrm>
        </p:spPr>
        <p:txBody>
          <a:bodyPr/>
          <a:lstStyle/>
          <a:p>
            <a:r>
              <a:rPr lang="en-US" sz="3200" b="1" smtClean="0">
                <a:latin typeface="Arial Black" pitchFamily="34" charset="0"/>
              </a:rPr>
              <a:t>MN General Fund: Medicaid &amp; Education Over 73% </a:t>
            </a:r>
          </a:p>
        </p:txBody>
      </p:sp>
      <p:graphicFrame>
        <p:nvGraphicFramePr>
          <p:cNvPr id="17410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263525" y="1958975"/>
          <a:ext cx="7929563" cy="3624263"/>
        </p:xfrm>
        <a:graphic>
          <a:graphicData uri="http://schemas.openxmlformats.org/presentationml/2006/ole">
            <p:oleObj spid="_x0000_s17410" name="Worksheet" r:id="rId4" imgW="8420052" imgH="3847981" progId="Excel.Sheet.8">
              <p:embed/>
            </p:oleObj>
          </a:graphicData>
        </a:graphic>
      </p:graphicFrame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0" y="6248400"/>
            <a:ext cx="396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0" i="1"/>
              <a:t>Source: NASBO 2010 State Expenditure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 noGrp="1"/>
          </p:cNvSpPr>
          <p:nvPr/>
        </p:nvSpPr>
        <p:spPr bwMode="auto">
          <a:xfrm>
            <a:off x="8001000" y="6553200"/>
            <a:ext cx="1143000" cy="304800"/>
          </a:xfrm>
          <a:prstGeom prst="rect">
            <a:avLst/>
          </a:prstGeom>
          <a:solidFill>
            <a:srgbClr val="185707"/>
          </a:solidFill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9FB92506-36EB-4144-84D9-122EB814733F}" type="slidenum">
              <a:rPr lang="en-US" sz="1400" b="0">
                <a:solidFill>
                  <a:schemeClr val="bg1"/>
                </a:solidFill>
                <a:latin typeface="+mn-lt"/>
              </a:rPr>
              <a:pPr algn="r">
                <a:defRPr/>
              </a:pPr>
              <a:t>25</a:t>
            </a:fld>
            <a:endParaRPr lang="en-US" sz="14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436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304800"/>
            <a:ext cx="6553200" cy="1600200"/>
          </a:xfrm>
        </p:spPr>
        <p:txBody>
          <a:bodyPr/>
          <a:lstStyle/>
          <a:p>
            <a:pPr eaLnBrk="1" hangingPunct="1"/>
            <a:r>
              <a:rPr lang="en-US" sz="2900" b="1" smtClean="0"/>
              <a:t/>
            </a:r>
            <a:br>
              <a:rPr lang="en-US" sz="2900" b="1" smtClean="0"/>
            </a:br>
            <a:r>
              <a:rPr lang="en-US" sz="3200" b="1" smtClean="0">
                <a:latin typeface="Arial Black" pitchFamily="34" charset="0"/>
              </a:rPr>
              <a:t>MN General Fund Spending Growth over 10 years</a:t>
            </a:r>
            <a:r>
              <a:rPr lang="en-US" sz="2800" b="1" smtClean="0">
                <a:latin typeface="Arial Black" pitchFamily="34" charset="0"/>
              </a:rPr>
              <a:t/>
            </a:r>
            <a:br>
              <a:rPr lang="en-US" sz="2800" b="1" smtClean="0">
                <a:latin typeface="Arial Black" pitchFamily="34" charset="0"/>
              </a:rPr>
            </a:br>
            <a:endParaRPr lang="en-US" sz="2800" b="1" smtClean="0">
              <a:latin typeface="Arial Black" pitchFamily="34" charset="0"/>
            </a:endParaRPr>
          </a:p>
        </p:txBody>
      </p:sp>
      <p:graphicFrame>
        <p:nvGraphicFramePr>
          <p:cNvPr id="18434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203200" y="1652588"/>
          <a:ext cx="8661400" cy="4697412"/>
        </p:xfrm>
        <a:graphic>
          <a:graphicData uri="http://schemas.openxmlformats.org/presentationml/2006/ole">
            <p:oleObj spid="_x0000_s18434" r:id="rId4" imgW="8663167" imgH="4700423" progId="Excel.Chart.8">
              <p:embed/>
            </p:oleObj>
          </a:graphicData>
        </a:graphic>
      </p:graphicFrame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0" y="6324600"/>
            <a:ext cx="800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0" i="1"/>
              <a:t>Sources: NASBO 2002 and 2010 State Expenditure Reports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 noGrp="1"/>
          </p:cNvSpPr>
          <p:nvPr/>
        </p:nvSpPr>
        <p:spPr bwMode="auto">
          <a:xfrm>
            <a:off x="8001000" y="6553200"/>
            <a:ext cx="1143000" cy="304800"/>
          </a:xfrm>
          <a:prstGeom prst="rect">
            <a:avLst/>
          </a:prstGeom>
          <a:solidFill>
            <a:srgbClr val="185707"/>
          </a:solidFill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852BAA4-A737-4F8A-9958-2BCE443DE5CF}" type="slidenum">
              <a:rPr lang="en-US" sz="1400" b="0">
                <a:solidFill>
                  <a:schemeClr val="bg1"/>
                </a:solidFill>
                <a:latin typeface="+mn-lt"/>
              </a:rPr>
              <a:pPr algn="r">
                <a:defRPr/>
              </a:pPr>
              <a:t>26</a:t>
            </a:fld>
            <a:endParaRPr lang="en-US" sz="14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460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152400"/>
            <a:ext cx="7010400" cy="990600"/>
          </a:xfrm>
        </p:spPr>
        <p:txBody>
          <a:bodyPr/>
          <a:lstStyle/>
          <a:p>
            <a:r>
              <a:rPr lang="en-US" sz="3200" b="1" smtClean="0">
                <a:latin typeface="Arial Black" pitchFamily="34" charset="0"/>
              </a:rPr>
              <a:t>State Spending from </a:t>
            </a:r>
            <a:br>
              <a:rPr lang="en-US" sz="3200" b="1" smtClean="0">
                <a:latin typeface="Arial Black" pitchFamily="34" charset="0"/>
              </a:rPr>
            </a:br>
            <a:r>
              <a:rPr lang="en-US" sz="3200" b="1" smtClean="0">
                <a:latin typeface="Arial Black" pitchFamily="34" charset="0"/>
              </a:rPr>
              <a:t>Federal Funds</a:t>
            </a:r>
          </a:p>
        </p:txBody>
      </p:sp>
      <p:graphicFrame>
        <p:nvGraphicFramePr>
          <p:cNvPr id="19458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527050" y="1905000"/>
          <a:ext cx="8267700" cy="4213225"/>
        </p:xfrm>
        <a:graphic>
          <a:graphicData uri="http://schemas.openxmlformats.org/presentationml/2006/ole">
            <p:oleObj spid="_x0000_s19458" name="Worksheet" r:id="rId4" imgW="8391549" imgH="4276534" progId="Excel.Sheet.8">
              <p:embed/>
            </p:oleObj>
          </a:graphicData>
        </a:graphic>
      </p:graphicFrame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0" y="6248400"/>
            <a:ext cx="396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0" i="1"/>
              <a:t>Source: NASBO 2010 State Expenditure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 noGrp="1"/>
          </p:cNvSpPr>
          <p:nvPr/>
        </p:nvSpPr>
        <p:spPr bwMode="auto">
          <a:xfrm>
            <a:off x="8001000" y="6553200"/>
            <a:ext cx="1143000" cy="304800"/>
          </a:xfrm>
          <a:prstGeom prst="rect">
            <a:avLst/>
          </a:prstGeom>
          <a:solidFill>
            <a:srgbClr val="185707"/>
          </a:solidFill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40CFDC38-D179-4153-B7DE-30D874FE4DB0}" type="slidenum">
              <a:rPr lang="en-US" sz="1400" b="0">
                <a:solidFill>
                  <a:schemeClr val="bg1"/>
                </a:solidFill>
                <a:latin typeface="+mn-lt"/>
              </a:rPr>
              <a:pPr algn="r">
                <a:defRPr/>
              </a:pPr>
              <a:t>27</a:t>
            </a:fld>
            <a:endParaRPr lang="en-US" sz="14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484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152400"/>
            <a:ext cx="7010400" cy="990600"/>
          </a:xfrm>
        </p:spPr>
        <p:txBody>
          <a:bodyPr/>
          <a:lstStyle/>
          <a:p>
            <a:r>
              <a:rPr lang="en-US" sz="3200" b="1" smtClean="0">
                <a:latin typeface="Arial Black" pitchFamily="34" charset="0"/>
              </a:rPr>
              <a:t>MN State Spending from </a:t>
            </a:r>
            <a:br>
              <a:rPr lang="en-US" sz="3200" b="1" smtClean="0">
                <a:latin typeface="Arial Black" pitchFamily="34" charset="0"/>
              </a:rPr>
            </a:br>
            <a:r>
              <a:rPr lang="en-US" sz="3200" b="1" smtClean="0">
                <a:latin typeface="Arial Black" pitchFamily="34" charset="0"/>
              </a:rPr>
              <a:t>Federal Funds</a:t>
            </a:r>
          </a:p>
        </p:txBody>
      </p:sp>
      <p:graphicFrame>
        <p:nvGraphicFramePr>
          <p:cNvPr id="20482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-311150" y="1828800"/>
          <a:ext cx="8129588" cy="4213225"/>
        </p:xfrm>
        <a:graphic>
          <a:graphicData uri="http://schemas.openxmlformats.org/presentationml/2006/ole">
            <p:oleObj spid="_x0000_s20482" name="Worksheet" r:id="rId4" imgW="8363045" imgH="4334042" progId="Excel.Sheet.8">
              <p:embed/>
            </p:oleObj>
          </a:graphicData>
        </a:graphic>
      </p:graphicFrame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0" y="6248400"/>
            <a:ext cx="396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0" i="1"/>
              <a:t>Source: NASBO 2010 State Expenditure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5FECB4-7062-4CB9-B8EF-3696FB152F0B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0723" name="AutoShap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6934200" cy="1295400"/>
          </a:xfrm>
        </p:spPr>
        <p:txBody>
          <a:bodyPr/>
          <a:lstStyle/>
          <a:p>
            <a:r>
              <a:rPr lang="en-US" sz="3800" smtClean="0"/>
              <a:t/>
            </a:r>
            <a:br>
              <a:rPr lang="en-US" sz="3800" smtClean="0"/>
            </a:br>
            <a:r>
              <a:rPr lang="en-US" sz="3600" b="1" smtClean="0">
                <a:latin typeface="Arial Black" pitchFamily="34" charset="0"/>
              </a:rPr>
              <a:t>Focus on Outcomes</a:t>
            </a:r>
            <a:r>
              <a:rPr lang="en-US" sz="3800" smtClean="0">
                <a:latin typeface="Arial Black" pitchFamily="34" charset="0"/>
              </a:rPr>
              <a:t/>
            </a:r>
            <a:br>
              <a:rPr lang="en-US" sz="3800" smtClean="0">
                <a:latin typeface="Arial Black" pitchFamily="34" charset="0"/>
              </a:rPr>
            </a:br>
            <a:endParaRPr lang="en-US" sz="3800" smtClean="0">
              <a:latin typeface="Arial Black" pitchFamily="34" charset="0"/>
            </a:endParaRP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8001000" cy="35861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mtClean="0"/>
              <a:t>Focus on results and </a:t>
            </a:r>
            <a:r>
              <a:rPr lang="en-US" b="1" i="1" smtClean="0"/>
              <a:t>outcomes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mtClean="0"/>
          </a:p>
          <a:p>
            <a:pPr>
              <a:lnSpc>
                <a:spcPct val="80000"/>
              </a:lnSpc>
            </a:pPr>
            <a:r>
              <a:rPr lang="en-US" smtClean="0"/>
              <a:t>Spend funds for effective programs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mtClean="0"/>
          </a:p>
          <a:p>
            <a:pPr>
              <a:lnSpc>
                <a:spcPct val="80000"/>
              </a:lnSpc>
            </a:pPr>
            <a:r>
              <a:rPr lang="en-US" smtClean="0"/>
              <a:t>Improve management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F7E9C9-16F0-45EA-A4DE-81A127B23C55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sz="3900" b="1" i="1" smtClean="0"/>
          </a:p>
          <a:p>
            <a:pPr algn="ctr" eaLnBrk="1" hangingPunct="1">
              <a:buFont typeface="Wingdings" pitchFamily="2" charset="2"/>
              <a:buNone/>
            </a:pPr>
            <a:endParaRPr lang="en-US" sz="3900" b="1" i="1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4400" b="1" i="1" smtClean="0"/>
              <a:t>Outlook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AB53B5-CCBF-4A52-8F5B-B28A44702270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5603" name="AutoShape 2"/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7010400" cy="1143000"/>
          </a:xfrm>
        </p:spPr>
        <p:txBody>
          <a:bodyPr/>
          <a:lstStyle/>
          <a:p>
            <a:pPr eaLnBrk="1" hangingPunct="1"/>
            <a:r>
              <a:rPr lang="en-US" sz="3800" b="1" smtClean="0">
                <a:latin typeface="Arial Black" pitchFamily="34" charset="0"/>
              </a:rPr>
              <a:t>State Fiscal Outlook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000" b="1" smtClean="0"/>
          </a:p>
          <a:p>
            <a:pPr eaLnBrk="1" hangingPunct="1">
              <a:lnSpc>
                <a:spcPct val="90000"/>
              </a:lnSpc>
            </a:pPr>
            <a:r>
              <a:rPr lang="en-US" sz="3600" b="1" smtClean="0"/>
              <a:t>Revenue improvement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smtClean="0"/>
              <a:t>Still not yet pre-recession 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smtClean="0"/>
              <a:t>Spending pressures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smtClean="0"/>
              <a:t>Health care reform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smtClean="0"/>
              <a:t>Limited federal funds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32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b="1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b="1" smtClean="0"/>
          </a:p>
          <a:p>
            <a:pPr eaLnBrk="1" hangingPunct="1">
              <a:lnSpc>
                <a:spcPct val="90000"/>
              </a:lnSpc>
            </a:pPr>
            <a:endParaRPr lang="en-US" sz="2100" smtClean="0"/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endParaRPr lang="en-US" sz="1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600" smtClean="0"/>
          </a:p>
          <a:p>
            <a:pPr eaLnBrk="1" hangingPunct="1">
              <a:lnSpc>
                <a:spcPct val="90000"/>
              </a:lnSpc>
            </a:pP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813BB-39E5-4C32-8FCE-571C6B5B9855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32771" name="AutoShape 2"/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7010400" cy="1143000"/>
          </a:xfrm>
        </p:spPr>
        <p:txBody>
          <a:bodyPr/>
          <a:lstStyle/>
          <a:p>
            <a:pPr eaLnBrk="1" hangingPunct="1"/>
            <a:r>
              <a:rPr lang="en-US" sz="3800" b="1" smtClean="0">
                <a:latin typeface="Arial Black" pitchFamily="34" charset="0"/>
              </a:rPr>
              <a:t>State Fiscal Outlook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82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/>
              <a:t>State budgets dependent on economy</a:t>
            </a:r>
          </a:p>
          <a:p>
            <a:pPr eaLnBrk="1" hangingPunct="1">
              <a:lnSpc>
                <a:spcPct val="90000"/>
              </a:lnSpc>
            </a:pPr>
            <a:endParaRPr lang="en-US" sz="2400" b="1" smtClean="0"/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Health care reform, federal government will have an impact</a:t>
            </a:r>
          </a:p>
          <a:p>
            <a:pPr eaLnBrk="1" hangingPunct="1">
              <a:lnSpc>
                <a:spcPct val="90000"/>
              </a:lnSpc>
            </a:pPr>
            <a:endParaRPr lang="en-US" sz="2400" b="1" smtClean="0"/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Tough competition for general funds and limited federal funds</a:t>
            </a:r>
          </a:p>
          <a:p>
            <a:pPr eaLnBrk="1" hangingPunct="1">
              <a:lnSpc>
                <a:spcPct val="90000"/>
              </a:lnSpc>
            </a:pPr>
            <a:endParaRPr lang="en-US" sz="2400" b="1" smtClean="0"/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Dealing with long-term liabilities</a:t>
            </a:r>
          </a:p>
          <a:p>
            <a:pPr eaLnBrk="1" hangingPunct="1">
              <a:lnSpc>
                <a:spcPct val="90000"/>
              </a:lnSpc>
            </a:pPr>
            <a:endParaRPr lang="en-US" sz="24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1" smtClean="0"/>
          </a:p>
          <a:p>
            <a:pPr eaLnBrk="1" hangingPunct="1">
              <a:lnSpc>
                <a:spcPct val="90000"/>
              </a:lnSpc>
            </a:pPr>
            <a:endParaRPr lang="en-US" sz="2600" b="1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32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b="1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b="1" smtClean="0"/>
          </a:p>
          <a:p>
            <a:pPr eaLnBrk="1" hangingPunct="1">
              <a:lnSpc>
                <a:spcPct val="90000"/>
              </a:lnSpc>
            </a:pPr>
            <a:endParaRPr lang="en-US" sz="2100" smtClean="0"/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endParaRPr lang="en-US" sz="1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600" smtClean="0"/>
          </a:p>
          <a:p>
            <a:pPr eaLnBrk="1" hangingPunct="1">
              <a:lnSpc>
                <a:spcPct val="90000"/>
              </a:lnSpc>
            </a:pP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C7F333-FF8A-4C2E-B4DE-852D417E140D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1000" y="1652588"/>
            <a:ext cx="6781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6000" b="0">
                <a:latin typeface="Arial Black" pitchFamily="34" charset="0"/>
              </a:rPr>
              <a:t>www.nasbo.org</a:t>
            </a:r>
          </a:p>
        </p:txBody>
      </p:sp>
      <p:pic>
        <p:nvPicPr>
          <p:cNvPr id="33796" name="Picture 3" descr="NASBO_1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876550"/>
            <a:ext cx="3733800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238375" y="32369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800" b="0">
                <a:latin typeface="Arial" pitchFamily="34" charset="0"/>
              </a:rPr>
              <a:t> </a:t>
            </a:r>
          </a:p>
        </p:txBody>
      </p:sp>
      <p:sp>
        <p:nvSpPr>
          <p:cNvPr id="33798" name="Text Box 9"/>
          <p:cNvSpPr txBox="1">
            <a:spLocks noChangeArrowheads="1"/>
          </p:cNvSpPr>
          <p:nvPr/>
        </p:nvSpPr>
        <p:spPr bwMode="auto">
          <a:xfrm>
            <a:off x="381000" y="4114800"/>
            <a:ext cx="35052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latin typeface="Arial Black" pitchFamily="34" charset="0"/>
              </a:rPr>
              <a:t>Scott Pattison</a:t>
            </a:r>
          </a:p>
          <a:p>
            <a:pPr>
              <a:spcBef>
                <a:spcPct val="50000"/>
              </a:spcBef>
            </a:pPr>
            <a:r>
              <a:rPr lang="en-US" sz="1800" b="0">
                <a:latin typeface="Arial Black" pitchFamily="34" charset="0"/>
              </a:rPr>
              <a:t>(202) 624-8804</a:t>
            </a:r>
          </a:p>
          <a:p>
            <a:pPr>
              <a:spcBef>
                <a:spcPct val="50000"/>
              </a:spcBef>
            </a:pPr>
            <a:r>
              <a:rPr lang="en-US" sz="1800" b="0">
                <a:latin typeface="Arial Black" pitchFamily="34" charset="0"/>
              </a:rPr>
              <a:t>spattison@nasbo.org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0B1A4-D556-4E1C-AAB1-6BA5BC4DB9B7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6627" name="AutoShape 2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7010400" cy="914400"/>
          </a:xfrm>
        </p:spPr>
        <p:txBody>
          <a:bodyPr/>
          <a:lstStyle/>
          <a:p>
            <a:pPr eaLnBrk="1" hangingPunct="1"/>
            <a:r>
              <a:rPr lang="en-US" sz="3200" b="1" smtClean="0">
                <a:latin typeface="Arial Black" pitchFamily="34" charset="0"/>
              </a:rPr>
              <a:t>State and Local Employment Continues to Decline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458200" cy="4724400"/>
          </a:xfrm>
        </p:spPr>
        <p:txBody>
          <a:bodyPr/>
          <a:lstStyle/>
          <a:p>
            <a:pPr eaLnBrk="1" hangingPunct="1"/>
            <a:r>
              <a:rPr lang="en-US" sz="2400" b="1" smtClean="0"/>
              <a:t>State and local employment has declined 665,000 from the start of the recession through December</a:t>
            </a:r>
          </a:p>
          <a:p>
            <a:pPr eaLnBrk="1" hangingPunct="1"/>
            <a:endParaRPr lang="en-US" sz="1400" b="1" smtClean="0"/>
          </a:p>
          <a:p>
            <a:pPr lvl="1" eaLnBrk="1" hangingPunct="1"/>
            <a:r>
              <a:rPr lang="en-US" sz="2000" b="1" smtClean="0"/>
              <a:t>State employment declined 132,000 from Aug. 2008-Dec. 2011</a:t>
            </a:r>
            <a:endParaRPr lang="en-US" sz="1400" b="1" smtClean="0"/>
          </a:p>
          <a:p>
            <a:pPr lvl="1" eaLnBrk="1" hangingPunct="1"/>
            <a:r>
              <a:rPr lang="en-US" sz="2000" b="1" smtClean="0"/>
              <a:t>Local employment declined 533,000 from Sept. 2008-Dec. 2011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800" b="1" smtClean="0"/>
          </a:p>
          <a:p>
            <a:pPr eaLnBrk="1" hangingPunct="1"/>
            <a:r>
              <a:rPr lang="en-US" sz="2400" b="1" smtClean="0"/>
              <a:t>State governments have eliminated 17,000 positions since September</a:t>
            </a:r>
          </a:p>
          <a:p>
            <a:pPr eaLnBrk="1" hangingPunct="1"/>
            <a:endParaRPr lang="en-US" sz="1800" b="1" smtClean="0"/>
          </a:p>
          <a:p>
            <a:pPr eaLnBrk="1" hangingPunct="1"/>
            <a:r>
              <a:rPr lang="en-US" sz="2400" b="1" smtClean="0"/>
              <a:t>States have also taken other personnel actions such as furloughs, early retirement, salary reduction, etc.</a:t>
            </a:r>
          </a:p>
          <a:p>
            <a:pPr eaLnBrk="1" hangingPunct="1"/>
            <a:endParaRPr lang="en-US" sz="2700" b="1" smtClean="0"/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0" y="6311900"/>
            <a:ext cx="3429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i="1"/>
              <a:t>Source: Bureau of Labor Statistics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0B0A27-96E7-4BB9-A34B-A37FEEFB7BFF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sz="3900" b="1" i="1" smtClean="0"/>
          </a:p>
          <a:p>
            <a:pPr algn="ctr" eaLnBrk="1" hangingPunct="1">
              <a:buFont typeface="Wingdings" pitchFamily="2" charset="2"/>
              <a:buNone/>
            </a:pPr>
            <a:endParaRPr lang="en-US" sz="3900" b="1" i="1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4400" b="1" i="1" smtClean="0"/>
              <a:t>Current Fiscal Situation: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4400" b="1" i="1" smtClean="0"/>
              <a:t>Indicators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2955925" y="27146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600" b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152400"/>
            <a:ext cx="7239000" cy="1066800"/>
          </a:xfrm>
        </p:spPr>
        <p:txBody>
          <a:bodyPr/>
          <a:lstStyle/>
          <a:p>
            <a:pPr eaLnBrk="1" hangingPunct="1"/>
            <a:r>
              <a:rPr lang="en-US" sz="2800" b="1" smtClean="0">
                <a:latin typeface="Arial Black" pitchFamily="34" charset="0"/>
                <a:cs typeface="Arial" pitchFamily="34" charset="0"/>
              </a:rPr>
              <a:t>State Budgets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228600" y="1965325"/>
          <a:ext cx="7696200" cy="3941763"/>
        </p:xfrm>
        <a:graphic>
          <a:graphicData uri="http://schemas.openxmlformats.org/presentationml/2006/ole">
            <p:oleObj spid="_x0000_s1026" name="Worksheet" r:id="rId4" imgW="8572571" imgH="4391049" progId="Excel.Sheet.8">
              <p:embed/>
            </p:oleObj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0" y="6096000"/>
            <a:ext cx="899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0" i="1"/>
              <a:t>*34-year historical average rate of growth is 5.6 percent 		                                                           *Fiscal ‘12 numbers are appropriated                                                         Source: NASBO Fall 2011 Fiscal Survey of States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914400" y="3505200"/>
            <a:ext cx="6858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96200" y="33528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* Average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smtClean="0">
                <a:latin typeface="Arial Black" pitchFamily="34" charset="0"/>
                <a:cs typeface="Times New Roman" pitchFamily="18" charset="0"/>
              </a:rPr>
              <a:t>FY 2012 Spending Remains $20 Billion Below FY 2008</a:t>
            </a:r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 rot="-5400000">
            <a:off x="-342899" y="3541712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0">
                <a:latin typeface="Times New Roman" pitchFamily="18" charset="0"/>
                <a:cs typeface="Times New Roman" pitchFamily="18" charset="0"/>
              </a:rPr>
              <a:t>($ in billions)</a:t>
            </a:r>
          </a:p>
        </p:txBody>
      </p:sp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228600" y="6172200"/>
            <a:ext cx="8534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100" b="0" i="1">
              <a:cs typeface="Times New Roman" pitchFamily="18" charset="0"/>
            </a:endParaRPr>
          </a:p>
        </p:txBody>
      </p:sp>
      <p:graphicFrame>
        <p:nvGraphicFramePr>
          <p:cNvPr id="2050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30725"/>
        </p:xfrm>
        <a:graphic>
          <a:graphicData uri="http://schemas.openxmlformats.org/presentationml/2006/ole">
            <p:oleObj spid="_x0000_s2050" r:id="rId3" imgW="8230313" imgH="4529721" progId="Excel.Chart.8">
              <p:embed/>
            </p:oleObj>
          </a:graphicData>
        </a:graphic>
      </p:graphicFrame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0" y="624840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0" i="1">
                <a:cs typeface="Times New Roman" pitchFamily="18" charset="0"/>
              </a:rPr>
              <a:t>* FY 2007 – 2010 are actual, FY 2011 is preliminary actual and FY 2012 is enacted.</a:t>
            </a:r>
            <a:endParaRPr lang="en-US" sz="11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>
                <a:latin typeface="Arial Black" pitchFamily="34" charset="0"/>
              </a:rPr>
              <a:t>Medicaid Continues to Drive General Fund Spending Growth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97C2-0DC4-4DB7-8F64-E3020E892D4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0" y="6096000"/>
            <a:ext cx="8610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0" i="1"/>
              <a:t>Data is based on comparative levels of enacted spending in FY 2011 and FY 2012</a:t>
            </a:r>
          </a:p>
          <a:p>
            <a:r>
              <a:rPr lang="en-US" sz="1100" b="0" i="1"/>
              <a:t>Source: NASBO Fall 2011 Fiscal Survey of States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2667001"/>
            <a:ext cx="400110" cy="12192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sz="1400" b="0" dirty="0"/>
              <a:t>In Billions</a:t>
            </a:r>
          </a:p>
        </p:txBody>
      </p:sp>
      <p:graphicFrame>
        <p:nvGraphicFramePr>
          <p:cNvPr id="3074" name="Content Placeholder 8"/>
          <p:cNvGraphicFramePr>
            <a:graphicFrameLocks noGrp="1"/>
          </p:cNvGraphicFramePr>
          <p:nvPr>
            <p:ph idx="1"/>
          </p:nvPr>
        </p:nvGraphicFramePr>
        <p:xfrm>
          <a:off x="406400" y="1701800"/>
          <a:ext cx="8331200" cy="4479925"/>
        </p:xfrm>
        <a:graphic>
          <a:graphicData uri="http://schemas.openxmlformats.org/presentationml/2006/ole">
            <p:oleObj spid="_x0000_s3074" r:id="rId3" imgW="8327858" imgH="4480948" progId="Excel.Chart.8">
              <p:embed/>
            </p:oleObj>
          </a:graphicData>
        </a:graphic>
      </p:graphicFrame>
      <p:sp>
        <p:nvSpPr>
          <p:cNvPr id="3079" name="TextBox 9"/>
          <p:cNvSpPr txBox="1">
            <a:spLocks noChangeArrowheads="1"/>
          </p:cNvSpPr>
          <p:nvPr/>
        </p:nvSpPr>
        <p:spPr bwMode="auto">
          <a:xfrm>
            <a:off x="1752600" y="1600200"/>
            <a:ext cx="6629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Minion Pro"/>
              </a:rPr>
              <a:t>Changes in General Fund Spending by Category Between FY 2011 and FY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2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6705600" cy="1143000"/>
          </a:xfrm>
        </p:spPr>
        <p:txBody>
          <a:bodyPr/>
          <a:lstStyle/>
          <a:p>
            <a:r>
              <a:rPr lang="en-US" sz="2600" b="1" smtClean="0">
                <a:latin typeface="Arial Black" pitchFamily="34" charset="0"/>
              </a:rPr>
              <a:t>State Revenue Continues to Grow in 3</a:t>
            </a:r>
            <a:r>
              <a:rPr lang="en-US" sz="2600" b="1" baseline="30000" smtClean="0">
                <a:latin typeface="Arial Black" pitchFamily="34" charset="0"/>
              </a:rPr>
              <a:t>rd</a:t>
            </a:r>
            <a:r>
              <a:rPr lang="en-US" sz="2600" b="1" smtClean="0">
                <a:latin typeface="Arial Black" pitchFamily="34" charset="0"/>
              </a:rPr>
              <a:t> Quarter, but at Slower Rate</a:t>
            </a: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68325" y="1989138"/>
          <a:ext cx="8005763" cy="3971925"/>
        </p:xfrm>
        <a:graphic>
          <a:graphicData uri="http://schemas.openxmlformats.org/presentationml/2006/ole">
            <p:oleObj spid="_x0000_s4098" name="Worksheet" r:id="rId4" imgW="8582073" imgH="4257532" progId="Excel.Sheet.8">
              <p:embed/>
            </p:oleObj>
          </a:graphicData>
        </a:graphic>
      </p:graphicFrame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6248400"/>
            <a:ext cx="533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0" i="1"/>
              <a:t>Source: Fiscal Studies Program, Rockefeller Institute of Government; U.S. Census Bureau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9234</TotalTime>
  <Words>649</Words>
  <Application>Microsoft Office PowerPoint</Application>
  <PresentationFormat>On-screen Show (4:3)</PresentationFormat>
  <Paragraphs>187</Paragraphs>
  <Slides>31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 Narrow</vt:lpstr>
      <vt:lpstr>Arial</vt:lpstr>
      <vt:lpstr>Garamond</vt:lpstr>
      <vt:lpstr>Wingdings</vt:lpstr>
      <vt:lpstr>Times New Roman</vt:lpstr>
      <vt:lpstr>Arial Black</vt:lpstr>
      <vt:lpstr>Minion Pro</vt:lpstr>
      <vt:lpstr>Edge</vt:lpstr>
      <vt:lpstr>Microsoft Office Excel 97-2003 Worksheet</vt:lpstr>
      <vt:lpstr>Microsoft Office Excel Chart</vt:lpstr>
      <vt:lpstr>Acrobat Document</vt:lpstr>
      <vt:lpstr>State Fiscal Outlook: Minnesota and the Nation</vt:lpstr>
      <vt:lpstr>Slide 2</vt:lpstr>
      <vt:lpstr>State Fiscal Outlook</vt:lpstr>
      <vt:lpstr>State and Local Employment Continues to Decline</vt:lpstr>
      <vt:lpstr>Slide 5</vt:lpstr>
      <vt:lpstr>State Budgets</vt:lpstr>
      <vt:lpstr>FY 2012 Spending Remains $20 Billion Below FY 2008</vt:lpstr>
      <vt:lpstr>Medicaid Continues to Drive General Fund Spending Growth</vt:lpstr>
      <vt:lpstr>State Revenue Continues to Grow in 3rd Quarter, but at Slower Rate</vt:lpstr>
      <vt:lpstr>Slide 10</vt:lpstr>
      <vt:lpstr>Minnesota GF Revenue: 1997-2011</vt:lpstr>
      <vt:lpstr>Slide 12</vt:lpstr>
      <vt:lpstr>Balances in MN and Selected States</vt:lpstr>
      <vt:lpstr>Slide 14</vt:lpstr>
      <vt:lpstr>Slide 15</vt:lpstr>
      <vt:lpstr>Unemployment Rate in MN and Selected States</vt:lpstr>
      <vt:lpstr>National Unemployment Rate Compared to MN</vt:lpstr>
      <vt:lpstr>Who gets out first?  Historical Boost to State Earnings and Employment due to Oil &amp; Natural Gas</vt:lpstr>
      <vt:lpstr>Slide 19</vt:lpstr>
      <vt:lpstr>Spending by Funding Source (Percentage)</vt:lpstr>
      <vt:lpstr>MN Spending by Funding Source (Percentage)</vt:lpstr>
      <vt:lpstr>Total State Expenditures</vt:lpstr>
      <vt:lpstr>General Fund: Medicaid &amp; Education 64% </vt:lpstr>
      <vt:lpstr>MN General Fund: Medicaid &amp; Education Over 73% </vt:lpstr>
      <vt:lpstr> MN General Fund Spending Growth over 10 years </vt:lpstr>
      <vt:lpstr>State Spending from  Federal Funds</vt:lpstr>
      <vt:lpstr>MN State Spending from  Federal Funds</vt:lpstr>
      <vt:lpstr> Focus on Outcomes </vt:lpstr>
      <vt:lpstr>Slide 29</vt:lpstr>
      <vt:lpstr>State Fiscal Outlook</vt:lpstr>
      <vt:lpstr>Slide 31</vt:lpstr>
    </vt:vector>
  </TitlesOfParts>
  <Company>NASBO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Fiscal State of the States</dc:title>
  <dc:creator>Nick Samuels</dc:creator>
  <cp:lastModifiedBy>Kate Cimino</cp:lastModifiedBy>
  <cp:revision>711</cp:revision>
  <dcterms:created xsi:type="dcterms:W3CDTF">2005-01-04T15:01:52Z</dcterms:created>
  <dcterms:modified xsi:type="dcterms:W3CDTF">2012-01-30T18:12:48Z</dcterms:modified>
</cp:coreProperties>
</file>